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516" r:id="rId4"/>
    <p:sldId id="512" r:id="rId5"/>
    <p:sldId id="510" r:id="rId6"/>
    <p:sldId id="463" r:id="rId7"/>
    <p:sldId id="434" r:id="rId8"/>
    <p:sldId id="294" r:id="rId9"/>
    <p:sldId id="262" r:id="rId10"/>
    <p:sldId id="295" r:id="rId11"/>
    <p:sldId id="265" r:id="rId12"/>
    <p:sldId id="266" r:id="rId13"/>
    <p:sldId id="264" r:id="rId14"/>
    <p:sldId id="496" r:id="rId15"/>
    <p:sldId id="514" r:id="rId16"/>
    <p:sldId id="515" r:id="rId17"/>
    <p:sldId id="440" r:id="rId18"/>
    <p:sldId id="268" r:id="rId19"/>
    <p:sldId id="269" r:id="rId20"/>
    <p:sldId id="271" r:id="rId21"/>
    <p:sldId id="435" r:id="rId22"/>
    <p:sldId id="500" r:id="rId23"/>
    <p:sldId id="438" r:id="rId24"/>
    <p:sldId id="466" r:id="rId25"/>
    <p:sldId id="275" r:id="rId26"/>
    <p:sldId id="276" r:id="rId27"/>
    <p:sldId id="506" r:id="rId28"/>
    <p:sldId id="505" r:id="rId29"/>
    <p:sldId id="501" r:id="rId30"/>
    <p:sldId id="502" r:id="rId31"/>
    <p:sldId id="503" r:id="rId32"/>
    <p:sldId id="504" r:id="rId33"/>
    <p:sldId id="487" r:id="rId34"/>
    <p:sldId id="489" r:id="rId35"/>
    <p:sldId id="490" r:id="rId36"/>
    <p:sldId id="491" r:id="rId37"/>
    <p:sldId id="492" r:id="rId38"/>
    <p:sldId id="508" r:id="rId39"/>
    <p:sldId id="494" r:id="rId40"/>
    <p:sldId id="495" r:id="rId41"/>
    <p:sldId id="282" r:id="rId42"/>
    <p:sldId id="283" r:id="rId43"/>
    <p:sldId id="284" r:id="rId44"/>
    <p:sldId id="286" r:id="rId45"/>
    <p:sldId id="478" r:id="rId46"/>
    <p:sldId id="288" r:id="rId47"/>
    <p:sldId id="289" r:id="rId48"/>
    <p:sldId id="292" r:id="rId49"/>
    <p:sldId id="293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81176" autoAdjust="0"/>
  </p:normalViewPr>
  <p:slideViewPr>
    <p:cSldViewPr snapToGrid="0" snapToObjects="1">
      <p:cViewPr varScale="1">
        <p:scale>
          <a:sx n="34" d="100"/>
          <a:sy n="34" d="100"/>
        </p:scale>
        <p:origin x="1128" y="5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de-DE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76847"/>
          <c:y val="7.0694099999999996E-2"/>
          <c:w val="0.81137899999999996"/>
          <c:h val="0.813876999999999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16881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348-4AE2-975A-C561143E6AE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12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8348-4AE2-975A-C561143E6AE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32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348-4AE2-975A-C561143E6AE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7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348-4AE2-975A-C561143E6AE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19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8348-4AE2-975A-C561143E6AE4}"/>
                </c:ext>
              </c:extLst>
            </c:dLbl>
            <c:numFmt formatCode="&quot;  &quot;#,##0&quot;  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6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Planung</c:v>
                </c:pt>
                <c:pt idx="1">
                  <c:v>Entwurf</c:v>
                </c:pt>
                <c:pt idx="2">
                  <c:v>Implemetierung</c:v>
                </c:pt>
                <c:pt idx="3">
                  <c:v>Test</c:v>
                </c:pt>
                <c:pt idx="4">
                  <c:v>Dokumentation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10</c:v>
                </c:pt>
                <c:pt idx="1">
                  <c:v>12</c:v>
                </c:pt>
                <c:pt idx="2">
                  <c:v>32</c:v>
                </c:pt>
                <c:pt idx="3">
                  <c:v>7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B7-CA4F-93E5-94267A0CCCB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313C5D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348-4AE2-975A-C561143E6AE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12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348-4AE2-975A-C561143E6AE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33,5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348-4AE2-975A-C561143E6AE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18,5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348-4AE2-975A-C561143E6AE4}"/>
                </c:ext>
              </c:extLst>
            </c:dLbl>
            <c:numFmt formatCode="&quot;  &quot;#,##0&quot;  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6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Planung</c:v>
                </c:pt>
                <c:pt idx="1">
                  <c:v>Entwurf</c:v>
                </c:pt>
                <c:pt idx="2">
                  <c:v>Implemetierung</c:v>
                </c:pt>
                <c:pt idx="3">
                  <c:v>Test</c:v>
                </c:pt>
                <c:pt idx="4">
                  <c:v>Dokumentation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10</c:v>
                </c:pt>
                <c:pt idx="1">
                  <c:v>12</c:v>
                </c:pt>
                <c:pt idx="2">
                  <c:v>33.5</c:v>
                </c:pt>
                <c:pt idx="3">
                  <c:v>6</c:v>
                </c:pt>
                <c:pt idx="4">
                  <c:v>18.5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B7-CA4F-93E5-94267A0CCC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5E5E5E"/>
                </a:solidFill>
                <a:latin typeface="Helvetica Neue"/>
              </a:defRPr>
            </a:pPr>
            <a:endParaRPr lang="de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de-DE"/>
          </a:p>
        </c:txPr>
        <c:crossAx val="209473455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11194-E79B-451F-9EA4-46833B913648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2D1C9A7-452B-4305-A84D-E17CEF65D771}">
      <dgm:prSet phldrT="[Text]"/>
      <dgm:spPr/>
      <dgm:t>
        <a:bodyPr/>
        <a:lstStyle/>
        <a:p>
          <a:r>
            <a:rPr lang="de-DE" dirty="0">
              <a:latin typeface="Arial Black" panose="020B0A04020102020204" pitchFamily="34" charset="0"/>
            </a:rPr>
            <a:t>View</a:t>
          </a:r>
        </a:p>
      </dgm:t>
    </dgm:pt>
    <dgm:pt modelId="{4850C8A2-E391-4D1A-A83F-B4B554577125}" type="parTrans" cxnId="{AD1D4906-037A-492B-968C-5441229A19B0}">
      <dgm:prSet/>
      <dgm:spPr/>
      <dgm:t>
        <a:bodyPr/>
        <a:lstStyle/>
        <a:p>
          <a:endParaRPr lang="de-DE"/>
        </a:p>
      </dgm:t>
    </dgm:pt>
    <dgm:pt modelId="{4B6F2F26-F325-4A82-85F2-E984624F71CE}" type="sibTrans" cxnId="{AD1D4906-037A-492B-968C-5441229A19B0}">
      <dgm:prSet/>
      <dgm:spPr/>
      <dgm:t>
        <a:bodyPr/>
        <a:lstStyle/>
        <a:p>
          <a:endParaRPr lang="de-DE"/>
        </a:p>
      </dgm:t>
    </dgm:pt>
    <dgm:pt modelId="{65E14BDC-FEB6-493B-A72C-FC3177723F5D}">
      <dgm:prSet phldrT="[Text]"/>
      <dgm:spPr/>
      <dgm:t>
        <a:bodyPr/>
        <a:lstStyle/>
        <a:p>
          <a:r>
            <a:rPr lang="de-DE" dirty="0">
              <a:latin typeface="Arial Black" panose="020B0A04020102020204" pitchFamily="34" charset="0"/>
            </a:rPr>
            <a:t>Model</a:t>
          </a:r>
        </a:p>
      </dgm:t>
    </dgm:pt>
    <dgm:pt modelId="{2408C8FF-BA8A-441D-8693-49DDEA288C20}" type="parTrans" cxnId="{3D26F54F-81C9-47B2-9C45-9795AA489BD1}">
      <dgm:prSet/>
      <dgm:spPr/>
      <dgm:t>
        <a:bodyPr/>
        <a:lstStyle/>
        <a:p>
          <a:endParaRPr lang="de-DE"/>
        </a:p>
      </dgm:t>
    </dgm:pt>
    <dgm:pt modelId="{574B33BF-CCA2-46FE-9B13-A49B165F8F28}" type="sibTrans" cxnId="{3D26F54F-81C9-47B2-9C45-9795AA489BD1}">
      <dgm:prSet/>
      <dgm:spPr/>
      <dgm:t>
        <a:bodyPr/>
        <a:lstStyle/>
        <a:p>
          <a:endParaRPr lang="de-DE"/>
        </a:p>
      </dgm:t>
    </dgm:pt>
    <dgm:pt modelId="{C6656FE3-A445-4AF1-9AD8-AA73FCAD914B}">
      <dgm:prSet phldrT="[Text]"/>
      <dgm:spPr/>
      <dgm:t>
        <a:bodyPr/>
        <a:lstStyle/>
        <a:p>
          <a:r>
            <a:rPr lang="de-DE" dirty="0">
              <a:latin typeface="Arial Black" panose="020B0A04020102020204" pitchFamily="34" charset="0"/>
            </a:rPr>
            <a:t>Controller</a:t>
          </a:r>
        </a:p>
      </dgm:t>
    </dgm:pt>
    <dgm:pt modelId="{401B8DC2-5986-446E-9CCC-C2B3D932610B}" type="parTrans" cxnId="{FD38BC85-E45F-4369-816C-42995005475D}">
      <dgm:prSet/>
      <dgm:spPr/>
      <dgm:t>
        <a:bodyPr/>
        <a:lstStyle/>
        <a:p>
          <a:endParaRPr lang="de-DE"/>
        </a:p>
      </dgm:t>
    </dgm:pt>
    <dgm:pt modelId="{40D6E759-9C7B-491F-8AD0-3A770D4B5AE8}" type="sibTrans" cxnId="{FD38BC85-E45F-4369-816C-42995005475D}">
      <dgm:prSet/>
      <dgm:spPr/>
      <dgm:t>
        <a:bodyPr/>
        <a:lstStyle/>
        <a:p>
          <a:endParaRPr lang="de-DE"/>
        </a:p>
      </dgm:t>
    </dgm:pt>
    <dgm:pt modelId="{47BDD456-6106-4427-9D13-2310E9642067}" type="pres">
      <dgm:prSet presAssocID="{E7411194-E79B-451F-9EA4-46833B913648}" presName="Name0" presStyleCnt="0">
        <dgm:presLayoutVars>
          <dgm:dir val="rev"/>
          <dgm:resizeHandles val="exact"/>
        </dgm:presLayoutVars>
      </dgm:prSet>
      <dgm:spPr/>
    </dgm:pt>
    <dgm:pt modelId="{A358647A-9D46-4EC0-830D-DA6A26F0F150}" type="pres">
      <dgm:prSet presAssocID="{02D1C9A7-452B-4305-A84D-E17CEF65D771}" presName="node" presStyleLbl="node1" presStyleIdx="0" presStyleCnt="3">
        <dgm:presLayoutVars>
          <dgm:bulletEnabled val="1"/>
        </dgm:presLayoutVars>
      </dgm:prSet>
      <dgm:spPr/>
    </dgm:pt>
    <dgm:pt modelId="{8D2A5E44-A409-4A4B-A8A6-12344FBAF73A}" type="pres">
      <dgm:prSet presAssocID="{4B6F2F26-F325-4A82-85F2-E984624F71CE}" presName="sibTrans" presStyleLbl="sibTrans2D1" presStyleIdx="0" presStyleCnt="3" custScaleX="183231" custLinFactNeighborX="-25104"/>
      <dgm:spPr>
        <a:prstGeom prst="rightArrow">
          <a:avLst/>
        </a:prstGeom>
      </dgm:spPr>
    </dgm:pt>
    <dgm:pt modelId="{8DE7D859-365E-4A27-BA33-ADE3DFB51F81}" type="pres">
      <dgm:prSet presAssocID="{4B6F2F26-F325-4A82-85F2-E984624F71CE}" presName="connectorText" presStyleLbl="sibTrans2D1" presStyleIdx="0" presStyleCnt="3"/>
      <dgm:spPr/>
    </dgm:pt>
    <dgm:pt modelId="{F1AD766C-C1AE-4547-9C6C-0CB1AC027575}" type="pres">
      <dgm:prSet presAssocID="{65E14BDC-FEB6-493B-A72C-FC3177723F5D}" presName="node" presStyleLbl="node1" presStyleIdx="1" presStyleCnt="3">
        <dgm:presLayoutVars>
          <dgm:bulletEnabled val="1"/>
        </dgm:presLayoutVars>
      </dgm:prSet>
      <dgm:spPr/>
    </dgm:pt>
    <dgm:pt modelId="{BDCB1DA0-2575-4110-9852-BF5301631AAA}" type="pres">
      <dgm:prSet presAssocID="{574B33BF-CCA2-46FE-9B13-A49B165F8F28}" presName="sibTrans" presStyleLbl="sibTrans2D1" presStyleIdx="1" presStyleCnt="3" custAng="10800000" custLinFactNeighborY="10851"/>
      <dgm:spPr>
        <a:prstGeom prst="rightArrow">
          <a:avLst/>
        </a:prstGeom>
      </dgm:spPr>
    </dgm:pt>
    <dgm:pt modelId="{37B0AF8A-260D-4386-B0CB-D2E65C79FA51}" type="pres">
      <dgm:prSet presAssocID="{574B33BF-CCA2-46FE-9B13-A49B165F8F28}" presName="connectorText" presStyleLbl="sibTrans2D1" presStyleIdx="1" presStyleCnt="3"/>
      <dgm:spPr/>
    </dgm:pt>
    <dgm:pt modelId="{7338C94D-6FCC-4F3B-9B02-E4278242FDFA}" type="pres">
      <dgm:prSet presAssocID="{C6656FE3-A445-4AF1-9AD8-AA73FCAD914B}" presName="node" presStyleLbl="node1" presStyleIdx="2" presStyleCnt="3">
        <dgm:presLayoutVars>
          <dgm:bulletEnabled val="1"/>
        </dgm:presLayoutVars>
      </dgm:prSet>
      <dgm:spPr/>
    </dgm:pt>
    <dgm:pt modelId="{FEAE2396-EC0C-4043-B1D4-F77AFB748667}" type="pres">
      <dgm:prSet presAssocID="{40D6E759-9C7B-491F-8AD0-3A770D4B5AE8}" presName="sibTrans" presStyleLbl="sibTrans2D1" presStyleIdx="2" presStyleCnt="3" custAng="21520023" custScaleX="187547" custLinFactNeighborX="6735"/>
      <dgm:spPr>
        <a:prstGeom prst="leftArrow">
          <a:avLst/>
        </a:prstGeom>
      </dgm:spPr>
    </dgm:pt>
    <dgm:pt modelId="{26562949-D04A-4442-BA75-19912C7DDA82}" type="pres">
      <dgm:prSet presAssocID="{40D6E759-9C7B-491F-8AD0-3A770D4B5AE8}" presName="connectorText" presStyleLbl="sibTrans2D1" presStyleIdx="2" presStyleCnt="3"/>
      <dgm:spPr/>
    </dgm:pt>
  </dgm:ptLst>
  <dgm:cxnLst>
    <dgm:cxn modelId="{AD1D4906-037A-492B-968C-5441229A19B0}" srcId="{E7411194-E79B-451F-9EA4-46833B913648}" destId="{02D1C9A7-452B-4305-A84D-E17CEF65D771}" srcOrd="0" destOrd="0" parTransId="{4850C8A2-E391-4D1A-A83F-B4B554577125}" sibTransId="{4B6F2F26-F325-4A82-85F2-E984624F71CE}"/>
    <dgm:cxn modelId="{53311233-A215-45DB-A7A4-60AABC5F3881}" type="presOf" srcId="{574B33BF-CCA2-46FE-9B13-A49B165F8F28}" destId="{BDCB1DA0-2575-4110-9852-BF5301631AAA}" srcOrd="0" destOrd="0" presId="urn:microsoft.com/office/officeart/2005/8/layout/cycle7"/>
    <dgm:cxn modelId="{2EC61E38-A4DF-4074-B149-0F57972DFFE2}" type="presOf" srcId="{65E14BDC-FEB6-493B-A72C-FC3177723F5D}" destId="{F1AD766C-C1AE-4547-9C6C-0CB1AC027575}" srcOrd="0" destOrd="0" presId="urn:microsoft.com/office/officeart/2005/8/layout/cycle7"/>
    <dgm:cxn modelId="{3A91FE63-2BD2-4EE9-A023-215DA0DD2B6B}" type="presOf" srcId="{02D1C9A7-452B-4305-A84D-E17CEF65D771}" destId="{A358647A-9D46-4EC0-830D-DA6A26F0F150}" srcOrd="0" destOrd="0" presId="urn:microsoft.com/office/officeart/2005/8/layout/cycle7"/>
    <dgm:cxn modelId="{B07DB46E-BBD4-49B6-A3AA-F0C58BA41E4E}" type="presOf" srcId="{40D6E759-9C7B-491F-8AD0-3A770D4B5AE8}" destId="{FEAE2396-EC0C-4043-B1D4-F77AFB748667}" srcOrd="0" destOrd="0" presId="urn:microsoft.com/office/officeart/2005/8/layout/cycle7"/>
    <dgm:cxn modelId="{E9F1A76F-54A9-4DD8-A037-0E81F883C9B5}" type="presOf" srcId="{E7411194-E79B-451F-9EA4-46833B913648}" destId="{47BDD456-6106-4427-9D13-2310E9642067}" srcOrd="0" destOrd="0" presId="urn:microsoft.com/office/officeart/2005/8/layout/cycle7"/>
    <dgm:cxn modelId="{3D26F54F-81C9-47B2-9C45-9795AA489BD1}" srcId="{E7411194-E79B-451F-9EA4-46833B913648}" destId="{65E14BDC-FEB6-493B-A72C-FC3177723F5D}" srcOrd="1" destOrd="0" parTransId="{2408C8FF-BA8A-441D-8693-49DDEA288C20}" sibTransId="{574B33BF-CCA2-46FE-9B13-A49B165F8F28}"/>
    <dgm:cxn modelId="{F1D6FE55-1783-495C-9AEE-CCDDCEF047C6}" type="presOf" srcId="{574B33BF-CCA2-46FE-9B13-A49B165F8F28}" destId="{37B0AF8A-260D-4386-B0CB-D2E65C79FA51}" srcOrd="1" destOrd="0" presId="urn:microsoft.com/office/officeart/2005/8/layout/cycle7"/>
    <dgm:cxn modelId="{FD38BC85-E45F-4369-816C-42995005475D}" srcId="{E7411194-E79B-451F-9EA4-46833B913648}" destId="{C6656FE3-A445-4AF1-9AD8-AA73FCAD914B}" srcOrd="2" destOrd="0" parTransId="{401B8DC2-5986-446E-9CCC-C2B3D932610B}" sibTransId="{40D6E759-9C7B-491F-8AD0-3A770D4B5AE8}"/>
    <dgm:cxn modelId="{F850BC86-9AE6-4372-972A-9F35B911F69B}" type="presOf" srcId="{C6656FE3-A445-4AF1-9AD8-AA73FCAD914B}" destId="{7338C94D-6FCC-4F3B-9B02-E4278242FDFA}" srcOrd="0" destOrd="0" presId="urn:microsoft.com/office/officeart/2005/8/layout/cycle7"/>
    <dgm:cxn modelId="{EA6BF9D3-3211-4AE4-BBC6-783B541DA8E9}" type="presOf" srcId="{4B6F2F26-F325-4A82-85F2-E984624F71CE}" destId="{8D2A5E44-A409-4A4B-A8A6-12344FBAF73A}" srcOrd="0" destOrd="0" presId="urn:microsoft.com/office/officeart/2005/8/layout/cycle7"/>
    <dgm:cxn modelId="{A24EB1F3-9AE8-4042-A02F-07CBC880DC84}" type="presOf" srcId="{40D6E759-9C7B-491F-8AD0-3A770D4B5AE8}" destId="{26562949-D04A-4442-BA75-19912C7DDA82}" srcOrd="1" destOrd="0" presId="urn:microsoft.com/office/officeart/2005/8/layout/cycle7"/>
    <dgm:cxn modelId="{EDD14AF6-468F-47DA-824D-6C3F511E1125}" type="presOf" srcId="{4B6F2F26-F325-4A82-85F2-E984624F71CE}" destId="{8DE7D859-365E-4A27-BA33-ADE3DFB51F81}" srcOrd="1" destOrd="0" presId="urn:microsoft.com/office/officeart/2005/8/layout/cycle7"/>
    <dgm:cxn modelId="{7F072B98-2B1C-4E76-B4AC-C8372A57FCD1}" type="presParOf" srcId="{47BDD456-6106-4427-9D13-2310E9642067}" destId="{A358647A-9D46-4EC0-830D-DA6A26F0F150}" srcOrd="0" destOrd="0" presId="urn:microsoft.com/office/officeart/2005/8/layout/cycle7"/>
    <dgm:cxn modelId="{771F14EA-B23C-4AA6-8C53-EAC6E1243B76}" type="presParOf" srcId="{47BDD456-6106-4427-9D13-2310E9642067}" destId="{8D2A5E44-A409-4A4B-A8A6-12344FBAF73A}" srcOrd="1" destOrd="0" presId="urn:microsoft.com/office/officeart/2005/8/layout/cycle7"/>
    <dgm:cxn modelId="{2E171687-F5CB-462E-A76D-72EB761DB529}" type="presParOf" srcId="{8D2A5E44-A409-4A4B-A8A6-12344FBAF73A}" destId="{8DE7D859-365E-4A27-BA33-ADE3DFB51F81}" srcOrd="0" destOrd="0" presId="urn:microsoft.com/office/officeart/2005/8/layout/cycle7"/>
    <dgm:cxn modelId="{4EF6C83C-02EF-4FEB-93A4-164789F42707}" type="presParOf" srcId="{47BDD456-6106-4427-9D13-2310E9642067}" destId="{F1AD766C-C1AE-4547-9C6C-0CB1AC027575}" srcOrd="2" destOrd="0" presId="urn:microsoft.com/office/officeart/2005/8/layout/cycle7"/>
    <dgm:cxn modelId="{DB3D9209-6A07-4DD1-A9CF-B085F5EF80B3}" type="presParOf" srcId="{47BDD456-6106-4427-9D13-2310E9642067}" destId="{BDCB1DA0-2575-4110-9852-BF5301631AAA}" srcOrd="3" destOrd="0" presId="urn:microsoft.com/office/officeart/2005/8/layout/cycle7"/>
    <dgm:cxn modelId="{14482B25-96CD-4026-B53D-D6E419B1572F}" type="presParOf" srcId="{BDCB1DA0-2575-4110-9852-BF5301631AAA}" destId="{37B0AF8A-260D-4386-B0CB-D2E65C79FA51}" srcOrd="0" destOrd="0" presId="urn:microsoft.com/office/officeart/2005/8/layout/cycle7"/>
    <dgm:cxn modelId="{140AF56D-28C5-438C-BCA5-124A44C5F3D4}" type="presParOf" srcId="{47BDD456-6106-4427-9D13-2310E9642067}" destId="{7338C94D-6FCC-4F3B-9B02-E4278242FDFA}" srcOrd="4" destOrd="0" presId="urn:microsoft.com/office/officeart/2005/8/layout/cycle7"/>
    <dgm:cxn modelId="{61E7BFB5-7630-4F83-AEE5-DC05D9D5AEB8}" type="presParOf" srcId="{47BDD456-6106-4427-9D13-2310E9642067}" destId="{FEAE2396-EC0C-4043-B1D4-F77AFB748667}" srcOrd="5" destOrd="0" presId="urn:microsoft.com/office/officeart/2005/8/layout/cycle7"/>
    <dgm:cxn modelId="{98F1AC5C-8ED3-48C8-BC52-24E18E918B8E}" type="presParOf" srcId="{FEAE2396-EC0C-4043-B1D4-F77AFB748667}" destId="{26562949-D04A-4442-BA75-19912C7DDA8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8647A-9D46-4EC0-830D-DA6A26F0F150}">
      <dsp:nvSpPr>
        <dsp:cNvPr id="0" name=""/>
        <dsp:cNvSpPr/>
      </dsp:nvSpPr>
      <dsp:spPr>
        <a:xfrm>
          <a:off x="2758444" y="80208"/>
          <a:ext cx="3337804" cy="1668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>
              <a:latin typeface="Arial Black" panose="020B0A04020102020204" pitchFamily="34" charset="0"/>
            </a:rPr>
            <a:t>View</a:t>
          </a:r>
        </a:p>
      </dsp:txBody>
      <dsp:txXfrm>
        <a:off x="2807324" y="129088"/>
        <a:ext cx="3240044" cy="1571142"/>
      </dsp:txXfrm>
    </dsp:sp>
    <dsp:sp modelId="{8D2A5E44-A409-4A4B-A8A6-12344FBAF73A}">
      <dsp:nvSpPr>
        <dsp:cNvPr id="0" name=""/>
        <dsp:cNvSpPr/>
      </dsp:nvSpPr>
      <dsp:spPr>
        <a:xfrm rot="7200000">
          <a:off x="1017656" y="3009924"/>
          <a:ext cx="3188925" cy="584115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 rot="10800000">
        <a:off x="1192890" y="3126747"/>
        <a:ext cx="2838456" cy="350469"/>
      </dsp:txXfrm>
    </dsp:sp>
    <dsp:sp modelId="{F1AD766C-C1AE-4547-9C6C-0CB1AC027575}">
      <dsp:nvSpPr>
        <dsp:cNvPr id="0" name=""/>
        <dsp:cNvSpPr/>
      </dsp:nvSpPr>
      <dsp:spPr>
        <a:xfrm>
          <a:off x="1801" y="4854853"/>
          <a:ext cx="3337804" cy="1668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>
              <a:latin typeface="Arial Black" panose="020B0A04020102020204" pitchFamily="34" charset="0"/>
            </a:rPr>
            <a:t>Model</a:t>
          </a:r>
        </a:p>
      </dsp:txBody>
      <dsp:txXfrm>
        <a:off x="50681" y="4903733"/>
        <a:ext cx="3240044" cy="1571142"/>
      </dsp:txXfrm>
    </dsp:sp>
    <dsp:sp modelId="{BDCB1DA0-2575-4110-9852-BF5301631AAA}">
      <dsp:nvSpPr>
        <dsp:cNvPr id="0" name=""/>
        <dsp:cNvSpPr/>
      </dsp:nvSpPr>
      <dsp:spPr>
        <a:xfrm rot="10800000">
          <a:off x="3557153" y="5460629"/>
          <a:ext cx="1740385" cy="584115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3732387" y="5577452"/>
        <a:ext cx="1389916" cy="350469"/>
      </dsp:txXfrm>
    </dsp:sp>
    <dsp:sp modelId="{7338C94D-6FCC-4F3B-9B02-E4278242FDFA}">
      <dsp:nvSpPr>
        <dsp:cNvPr id="0" name=""/>
        <dsp:cNvSpPr/>
      </dsp:nvSpPr>
      <dsp:spPr>
        <a:xfrm>
          <a:off x="5515087" y="4854853"/>
          <a:ext cx="3337804" cy="1668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>
              <a:latin typeface="Arial Black" panose="020B0A04020102020204" pitchFamily="34" charset="0"/>
            </a:rPr>
            <a:t>Controller</a:t>
          </a:r>
        </a:p>
      </dsp:txBody>
      <dsp:txXfrm>
        <a:off x="5563967" y="4903733"/>
        <a:ext cx="3240044" cy="1571142"/>
      </dsp:txXfrm>
    </dsp:sp>
    <dsp:sp modelId="{FEAE2396-EC0C-4043-B1D4-F77AFB748667}">
      <dsp:nvSpPr>
        <dsp:cNvPr id="0" name=""/>
        <dsp:cNvSpPr/>
      </dsp:nvSpPr>
      <dsp:spPr>
        <a:xfrm rot="14320023">
          <a:off x="4290862" y="3009924"/>
          <a:ext cx="3264040" cy="584115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 rot="10800000">
        <a:off x="4466096" y="3126747"/>
        <a:ext cx="2913571" cy="350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Situation: Projektvorstellung DiWeSaT in Firma vor Mitarbeitern mit Gästen aus der IHK, nachdem der Mittelstandspreis vergeben wurde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EDOK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tabellen</a:t>
            </a:r>
            <a:endParaRPr lang="de-DE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Komposition</a:t>
            </a:r>
            <a:r>
              <a:rPr dirty="0"/>
              <a:t> = </a:t>
            </a:r>
            <a:r>
              <a:rPr dirty="0" err="1"/>
              <a:t>TMail</a:t>
            </a:r>
            <a:r>
              <a:rPr dirty="0"/>
              <a:t> </a:t>
            </a:r>
            <a:r>
              <a:rPr dirty="0" err="1"/>
              <a:t>existiert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, </a:t>
            </a: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TMails</a:t>
            </a:r>
            <a:r>
              <a:rPr dirty="0"/>
              <a:t> </a:t>
            </a:r>
            <a:r>
              <a:rPr dirty="0" err="1"/>
              <a:t>vorhanden</a:t>
            </a:r>
            <a:r>
              <a:rPr dirty="0"/>
              <a:t> </a:t>
            </a:r>
            <a:r>
              <a:rPr dirty="0" err="1"/>
              <a:t>sind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48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4" name="Shape 5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Indy Sockets Open Source Group - </a:t>
            </a:r>
          </a:p>
          <a:p>
            <a:r>
              <a:t>Bereitstellung der Bibliotheken für Zugriff auf Postfächer und E-Mails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19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6" name="Shape 7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Lastenheft + Pflichtenheft - Aufgaben abgearbeitet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Test </a:t>
            </a:r>
            <a:r>
              <a:rPr dirty="0" err="1"/>
              <a:t>kürzer</a:t>
            </a:r>
            <a:r>
              <a:rPr lang="de-DE" dirty="0"/>
              <a:t> 1 Stunde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Dokumentation kürzer halb Stunde </a:t>
            </a:r>
            <a:endParaRPr dirty="0"/>
          </a:p>
          <a:p>
            <a:r>
              <a:rPr dirty="0" err="1"/>
              <a:t>Implementierung</a:t>
            </a:r>
            <a:r>
              <a:rPr dirty="0"/>
              <a:t> </a:t>
            </a:r>
            <a:r>
              <a:rPr dirty="0" err="1"/>
              <a:t>länger</a:t>
            </a:r>
            <a:r>
              <a:rPr lang="de-DE" dirty="0"/>
              <a:t> ein und halb Stunde</a:t>
            </a:r>
            <a:endParaRPr dirty="0"/>
          </a:p>
          <a:p>
            <a:r>
              <a:rPr dirty="0" err="1"/>
              <a:t>Insgesamt</a:t>
            </a:r>
            <a:r>
              <a:rPr dirty="0"/>
              <a:t> </a:t>
            </a:r>
            <a:r>
              <a:rPr lang="de-DE" dirty="0"/>
              <a:t>80</a:t>
            </a:r>
            <a:r>
              <a:rPr dirty="0"/>
              <a:t> h </a:t>
            </a:r>
            <a:r>
              <a:rPr dirty="0" err="1"/>
              <a:t>eingehalten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Anforderung und Themenfelder einfach mit in diesem Tool integriert werden, da der Aufbau modular ist. </a:t>
            </a:r>
          </a:p>
        </p:txBody>
      </p:sp>
    </p:spTree>
    <p:extLst>
      <p:ext uri="{BB962C8B-B14F-4D97-AF65-F5344CB8AC3E}">
        <p14:creationId xmlns:p14="http://schemas.microsoft.com/office/powerpoint/2010/main" val="94023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Begrüßung</a:t>
            </a:r>
            <a:endParaRPr dirty="0"/>
          </a:p>
          <a:p>
            <a:r>
              <a:rPr dirty="0" err="1"/>
              <a:t>Eigene</a:t>
            </a:r>
            <a:r>
              <a:rPr dirty="0"/>
              <a:t> </a:t>
            </a:r>
            <a:r>
              <a:rPr dirty="0" err="1"/>
              <a:t>Kollegen</a:t>
            </a:r>
            <a:r>
              <a:rPr dirty="0"/>
              <a:t> </a:t>
            </a:r>
          </a:p>
          <a:p>
            <a:r>
              <a:rPr lang="de-DE" dirty="0"/>
              <a:t>IHK-Gäste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Umfeld</a:t>
            </a:r>
            <a:r>
              <a:rPr dirty="0"/>
              <a:t> des </a:t>
            </a:r>
            <a:r>
              <a:rPr dirty="0" err="1"/>
              <a:t>Projekts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50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Er ist ein g</a:t>
            </a:r>
            <a:r>
              <a:rPr lang="de-DE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rößer Bildungsanbieter mit IT-Spezialisierung in Deutschland.</a:t>
            </a:r>
          </a:p>
          <a:p>
            <a:r>
              <a:rPr lang="de-DE" b="0" i="0" dirty="0">
                <a:solidFill>
                  <a:srgbClr val="606060"/>
                </a:solidFill>
                <a:effectLst/>
                <a:latin typeface="Source Sans Pro" panose="020B0503030403020204" pitchFamily="34" charset="0"/>
              </a:rPr>
              <a:t>Seit 1997 begleitet GFN Menschen bei ihrer </a:t>
            </a:r>
            <a:r>
              <a:rPr lang="de-DE" b="0" i="0" dirty="0" err="1">
                <a:solidFill>
                  <a:srgbClr val="606060"/>
                </a:solidFill>
                <a:effectLst/>
                <a:latin typeface="Source Sans Pro" panose="020B0503030403020204" pitchFamily="34" charset="0"/>
              </a:rPr>
              <a:t>Weiterbildungs</a:t>
            </a:r>
            <a:r>
              <a:rPr lang="de-DE" b="0" i="0" dirty="0">
                <a:solidFill>
                  <a:srgbClr val="606060"/>
                </a:solidFill>
                <a:effectLst/>
                <a:latin typeface="Source Sans Pro" panose="020B0503030403020204" pitchFamily="34" charset="0"/>
              </a:rPr>
              <a:t> und Neuorientierung in der Arbeitswelt.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33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Er ist eine Körperschaft des öffentlichen Rechts, </a:t>
            </a:r>
            <a:r>
              <a:rPr lang="de-DE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öffentliche Dienst </a:t>
            </a:r>
            <a:r>
              <a:rPr lang="de-DE" b="1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firma</a:t>
            </a:r>
            <a:endParaRPr lang="de-DE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Mitarbeiter mehr </a:t>
            </a:r>
            <a:r>
              <a:rPr lang="de-DE" dirty="0" err="1"/>
              <a:t>ls</a:t>
            </a:r>
            <a:r>
              <a:rPr lang="de-DE" dirty="0"/>
              <a:t>  600 +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finanziert soziale Leistungen für behinderte, psychisch kranke und unterstützt diese in ihrem Alltag und im Beruf.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Fachbereich Datenverarbeitung – Leiter Herr Maurus Eichenberg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05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Haupt Aufgaben : daten Steuerung. </a:t>
            </a:r>
            <a:r>
              <a:rPr lang="de-DE" dirty="0" err="1"/>
              <a:t>Zb</a:t>
            </a:r>
            <a:r>
              <a:rPr lang="de-DE" dirty="0"/>
              <a:t> daten Analyse ,erstellt Sicherheit Linie und natürlich  entwickeln verschiedene Software Anwendungen erstellen, speichern diese daten in Datenbank und Verwaltung von dieser Datenbank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95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kern="1200" dirty="0">
                <a:solidFill>
                  <a:srgbClr val="014B92"/>
                </a:solidFill>
                <a:latin typeface="Arial Black" panose="020B0A04020102020204" pitchFamily="34" charset="0"/>
                <a:ea typeface="Helvetica Neue"/>
                <a:cs typeface="Helvetica Neue"/>
              </a:rPr>
              <a:t>SQL-Kenntnissen beherrschen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dirty="0">
                <a:solidFill>
                  <a:srgbClr val="014B92"/>
                </a:solidFill>
                <a:latin typeface="Arial Black" panose="020B0A04020102020204" pitchFamily="34" charset="0"/>
              </a:rPr>
              <a:t>Fehleranfälligkeit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dirty="0">
                <a:solidFill>
                  <a:srgbClr val="014B92"/>
                </a:solidFill>
                <a:latin typeface="Arial Black" panose="020B0A04020102020204" pitchFamily="34" charset="0"/>
              </a:rPr>
              <a:t>Vergessen von Prozessschritten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dirty="0">
                <a:solidFill>
                  <a:srgbClr val="014B92"/>
                </a:solidFill>
                <a:latin typeface="Arial Black" panose="020B0A04020102020204" pitchFamily="34" charset="0"/>
              </a:rPr>
              <a:t>Manuelle Arbeit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dirty="0">
                <a:solidFill>
                  <a:srgbClr val="014B92"/>
                </a:solidFill>
                <a:latin typeface="Arial Black" panose="020B0A04020102020204" pitchFamily="34" charset="0"/>
              </a:rPr>
              <a:t>Zeitaufwendig</a:t>
            </a:r>
            <a:endParaRPr lang="de-DE" sz="200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493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Let´s talk about… money.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Umschüler 50, Mitarbeiter 75, GF 100</a:t>
            </a:r>
          </a:p>
          <a:p>
            <a:endParaRPr/>
          </a:p>
          <a:p>
            <a:r>
              <a:t>Bereitstellungskosten = z.B. Arbeitsplatz, Arbeitsmittel(Rechner), 		Softwarelizenzen, etc.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und Datum</a:t>
            </a:r>
          </a:p>
        </p:txBody>
      </p:sp>
      <p:sp>
        <p:nvSpPr>
          <p:cNvPr id="1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Fakten</a:t>
            </a:r>
          </a:p>
        </p:txBody>
      </p:sp>
      <p:sp>
        <p:nvSpPr>
          <p:cNvPr id="10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Quellenangabe</a:t>
            </a:r>
          </a:p>
        </p:txBody>
      </p:sp>
      <p:sp>
        <p:nvSpPr>
          <p:cNvPr id="116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ild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ild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ild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ild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e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23" name="Autor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und Datum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e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8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9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Agenda-Untertitel</a:t>
            </a:r>
          </a:p>
        </p:txBody>
      </p:sp>
      <p:sp>
        <p:nvSpPr>
          <p:cNvPr id="90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5" name="Grafik 4" descr="Ein Bild, das Text, Schrift, Grafiken, Logo enthält.">
            <a:extLst>
              <a:ext uri="{FF2B5EF4-FFF2-40B4-BE49-F238E27FC236}">
                <a16:creationId xmlns:a16="http://schemas.microsoft.com/office/drawing/2014/main" id="{B5F9C059-E112-54BF-E4AC-3709C579D82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01699" y="503017"/>
            <a:ext cx="5314713" cy="16289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#EntityRelationshipMode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draw.i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erbinden…">
            <a:extLst>
              <a:ext uri="{FF2B5EF4-FFF2-40B4-BE49-F238E27FC236}">
                <a16:creationId xmlns:a16="http://schemas.microsoft.com/office/drawing/2014/main" id="{0910D1D6-AE3E-DCCB-3E8C-14F963B9E093}"/>
              </a:ext>
            </a:extLst>
          </p:cNvPr>
          <p:cNvSpPr txBox="1"/>
          <p:nvPr/>
        </p:nvSpPr>
        <p:spPr>
          <a:xfrm>
            <a:off x="4150369" y="9399051"/>
            <a:ext cx="252793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rPr lang="de-DE" dirty="0"/>
              <a:t>Mitarbeiter</a:t>
            </a:r>
            <a:endParaRPr dirty="0"/>
          </a:p>
        </p:txBody>
      </p:sp>
      <p:sp>
        <p:nvSpPr>
          <p:cNvPr id="8" name="Verbinden…">
            <a:extLst>
              <a:ext uri="{FF2B5EF4-FFF2-40B4-BE49-F238E27FC236}">
                <a16:creationId xmlns:a16="http://schemas.microsoft.com/office/drawing/2014/main" id="{665A0814-2E49-7B21-F6FB-59F7AB7292BE}"/>
              </a:ext>
            </a:extLst>
          </p:cNvPr>
          <p:cNvSpPr txBox="1"/>
          <p:nvPr/>
        </p:nvSpPr>
        <p:spPr>
          <a:xfrm>
            <a:off x="2511513" y="5049830"/>
            <a:ext cx="409407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rPr lang="de-DE" dirty="0" err="1"/>
              <a:t>Anlei</a:t>
            </a:r>
            <a:r>
              <a:rPr lang="de-DE" dirty="0"/>
              <a:t> Anwendung</a:t>
            </a:r>
            <a:endParaRPr dirty="0"/>
          </a:p>
        </p:txBody>
      </p:sp>
      <p:sp>
        <p:nvSpPr>
          <p:cNvPr id="10" name="Verbinden…">
            <a:extLst>
              <a:ext uri="{FF2B5EF4-FFF2-40B4-BE49-F238E27FC236}">
                <a16:creationId xmlns:a16="http://schemas.microsoft.com/office/drawing/2014/main" id="{89D5B132-65E4-F028-63C0-5F651EF1CA7C}"/>
              </a:ext>
            </a:extLst>
          </p:cNvPr>
          <p:cNvSpPr txBox="1"/>
          <p:nvPr/>
        </p:nvSpPr>
        <p:spPr>
          <a:xfrm>
            <a:off x="14055636" y="5124972"/>
            <a:ext cx="547500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/>
            </a:pPr>
            <a:r>
              <a:rPr lang="de-DE" dirty="0"/>
              <a:t>CCM-System</a:t>
            </a:r>
            <a:endParaRPr dirty="0"/>
          </a:p>
        </p:txBody>
      </p:sp>
      <p:sp>
        <p:nvSpPr>
          <p:cNvPr id="13" name="Verbinden…">
            <a:extLst>
              <a:ext uri="{FF2B5EF4-FFF2-40B4-BE49-F238E27FC236}">
                <a16:creationId xmlns:a16="http://schemas.microsoft.com/office/drawing/2014/main" id="{9E2ABC9C-5A45-DCD2-ADCB-030787ADFEED}"/>
              </a:ext>
            </a:extLst>
          </p:cNvPr>
          <p:cNvSpPr txBox="1"/>
          <p:nvPr/>
        </p:nvSpPr>
        <p:spPr>
          <a:xfrm>
            <a:off x="11394514" y="9403868"/>
            <a:ext cx="547500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/>
            </a:pPr>
            <a:r>
              <a:rPr lang="de-DE" dirty="0"/>
              <a:t>Viele Vorlagen</a:t>
            </a:r>
            <a:endParaRPr dirty="0"/>
          </a:p>
        </p:txBody>
      </p:sp>
      <p:sp>
        <p:nvSpPr>
          <p:cNvPr id="264" name="Da muss…"/>
          <p:cNvSpPr txBox="1"/>
          <p:nvPr/>
        </p:nvSpPr>
        <p:spPr>
          <a:xfrm>
            <a:off x="905764" y="1011253"/>
            <a:ext cx="22762929" cy="10259219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2000"/>
            </a:pPr>
            <a:r>
              <a:rPr dirty="0"/>
              <a:t>Da muss </a:t>
            </a:r>
          </a:p>
          <a:p>
            <a:pPr>
              <a:defRPr sz="22000"/>
            </a:pPr>
            <a:r>
              <a:rPr dirty="0" err="1"/>
              <a:t>eine</a:t>
            </a:r>
            <a:r>
              <a:rPr dirty="0"/>
              <a:t> </a:t>
            </a:r>
            <a:r>
              <a:rPr dirty="0" err="1"/>
              <a:t>Lösung</a:t>
            </a:r>
            <a:r>
              <a:rPr dirty="0"/>
              <a:t> </a:t>
            </a:r>
          </a:p>
          <a:p>
            <a:pPr>
              <a:defRPr sz="22000"/>
            </a:pPr>
            <a:r>
              <a:rPr dirty="0" err="1"/>
              <a:t>gefunden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!</a:t>
            </a:r>
          </a:p>
        </p:txBody>
      </p:sp>
      <p:pic>
        <p:nvPicPr>
          <p:cNvPr id="265" name="contact-2794680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900" y="3146251"/>
            <a:ext cx="7290910" cy="72909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7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8" name="Kreis"/>
          <p:cNvSpPr/>
          <p:nvPr/>
        </p:nvSpPr>
        <p:spPr>
          <a:xfrm>
            <a:off x="564237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9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0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1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3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Vorstellung</a:t>
            </a:r>
            <a:endParaRPr dirty="0"/>
          </a:p>
        </p:txBody>
      </p:sp>
      <p:sp>
        <p:nvSpPr>
          <p:cNvPr id="274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76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77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pic>
        <p:nvPicPr>
          <p:cNvPr id="278" name="Linie Form" descr="Linie Form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9774975" y="-620862"/>
            <a:ext cx="1802635" cy="7988279"/>
          </a:xfrm>
          <a:prstGeom prst="rect">
            <a:avLst/>
          </a:prstGeom>
        </p:spPr>
      </p:pic>
      <p:sp>
        <p:nvSpPr>
          <p:cNvPr id="280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81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2" name="mailbox-1856122_1920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833" y="3071878"/>
            <a:ext cx="7155509" cy="71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6" y="0"/>
                </a:moveTo>
                <a:cubicBezTo>
                  <a:pt x="301" y="0"/>
                  <a:pt x="226" y="0"/>
                  <a:pt x="176" y="79"/>
                </a:cubicBezTo>
                <a:cubicBezTo>
                  <a:pt x="104" y="177"/>
                  <a:pt x="47" y="390"/>
                  <a:pt x="21" y="661"/>
                </a:cubicBezTo>
                <a:cubicBezTo>
                  <a:pt x="0" y="848"/>
                  <a:pt x="0" y="1129"/>
                  <a:pt x="0" y="1598"/>
                </a:cubicBezTo>
                <a:lnTo>
                  <a:pt x="0" y="20002"/>
                </a:lnTo>
                <a:cubicBezTo>
                  <a:pt x="0" y="20471"/>
                  <a:pt x="0" y="20752"/>
                  <a:pt x="21" y="20939"/>
                </a:cubicBezTo>
                <a:cubicBezTo>
                  <a:pt x="47" y="21210"/>
                  <a:pt x="104" y="21423"/>
                  <a:pt x="176" y="21521"/>
                </a:cubicBezTo>
                <a:cubicBezTo>
                  <a:pt x="226" y="21600"/>
                  <a:pt x="301" y="21600"/>
                  <a:pt x="426" y="21600"/>
                </a:cubicBezTo>
                <a:lnTo>
                  <a:pt x="21173" y="21600"/>
                </a:lnTo>
                <a:cubicBezTo>
                  <a:pt x="21299" y="21600"/>
                  <a:pt x="21374" y="21600"/>
                  <a:pt x="21424" y="21521"/>
                </a:cubicBezTo>
                <a:cubicBezTo>
                  <a:pt x="21496" y="21423"/>
                  <a:pt x="21553" y="21210"/>
                  <a:pt x="21579" y="20939"/>
                </a:cubicBezTo>
                <a:cubicBezTo>
                  <a:pt x="21600" y="20752"/>
                  <a:pt x="21600" y="20471"/>
                  <a:pt x="21600" y="20002"/>
                </a:cubicBezTo>
                <a:lnTo>
                  <a:pt x="21600" y="1598"/>
                </a:lnTo>
                <a:cubicBezTo>
                  <a:pt x="21600" y="1129"/>
                  <a:pt x="21600" y="848"/>
                  <a:pt x="21579" y="661"/>
                </a:cubicBezTo>
                <a:cubicBezTo>
                  <a:pt x="21553" y="390"/>
                  <a:pt x="21496" y="177"/>
                  <a:pt x="21424" y="79"/>
                </a:cubicBezTo>
                <a:cubicBezTo>
                  <a:pt x="21374" y="0"/>
                  <a:pt x="21299" y="0"/>
                  <a:pt x="21173" y="0"/>
                </a:cubicBezTo>
                <a:lnTo>
                  <a:pt x="42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5" name="business-3694993_192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7238" y="2939211"/>
            <a:ext cx="6911292" cy="691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456" y="0"/>
                </a:moveTo>
                <a:cubicBezTo>
                  <a:pt x="322" y="0"/>
                  <a:pt x="242" y="-1"/>
                  <a:pt x="189" y="83"/>
                </a:cubicBezTo>
                <a:cubicBezTo>
                  <a:pt x="111" y="188"/>
                  <a:pt x="50" y="417"/>
                  <a:pt x="22" y="707"/>
                </a:cubicBezTo>
                <a:cubicBezTo>
                  <a:pt x="0" y="907"/>
                  <a:pt x="0" y="1208"/>
                  <a:pt x="0" y="1710"/>
                </a:cubicBezTo>
                <a:lnTo>
                  <a:pt x="0" y="19887"/>
                </a:lnTo>
                <a:cubicBezTo>
                  <a:pt x="0" y="20389"/>
                  <a:pt x="0" y="20691"/>
                  <a:pt x="22" y="20892"/>
                </a:cubicBezTo>
                <a:cubicBezTo>
                  <a:pt x="50" y="21182"/>
                  <a:pt x="111" y="21409"/>
                  <a:pt x="189" y="21514"/>
                </a:cubicBezTo>
                <a:cubicBezTo>
                  <a:pt x="242" y="21598"/>
                  <a:pt x="322" y="21599"/>
                  <a:pt x="456" y="21599"/>
                </a:cubicBezTo>
                <a:lnTo>
                  <a:pt x="21144" y="21599"/>
                </a:lnTo>
                <a:cubicBezTo>
                  <a:pt x="21278" y="21599"/>
                  <a:pt x="21358" y="21598"/>
                  <a:pt x="21411" y="21514"/>
                </a:cubicBezTo>
                <a:cubicBezTo>
                  <a:pt x="21489" y="21409"/>
                  <a:pt x="21550" y="21182"/>
                  <a:pt x="21578" y="20892"/>
                </a:cubicBezTo>
                <a:cubicBezTo>
                  <a:pt x="21600" y="20691"/>
                  <a:pt x="21600" y="20389"/>
                  <a:pt x="21600" y="19887"/>
                </a:cubicBezTo>
                <a:lnTo>
                  <a:pt x="21600" y="1710"/>
                </a:lnTo>
                <a:cubicBezTo>
                  <a:pt x="21600" y="1208"/>
                  <a:pt x="21600" y="907"/>
                  <a:pt x="21578" y="707"/>
                </a:cubicBezTo>
                <a:cubicBezTo>
                  <a:pt x="21550" y="417"/>
                  <a:pt x="21489" y="188"/>
                  <a:pt x="21411" y="83"/>
                </a:cubicBezTo>
                <a:cubicBezTo>
                  <a:pt x="21358" y="-1"/>
                  <a:pt x="21278" y="0"/>
                  <a:pt x="21144" y="0"/>
                </a:cubicBezTo>
                <a:lnTo>
                  <a:pt x="45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6" name="Linie Form" descr="Linie Form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1186904">
            <a:off x="7686607" y="7261006"/>
            <a:ext cx="4610584" cy="1915242"/>
          </a:xfrm>
          <a:prstGeom prst="rect">
            <a:avLst/>
          </a:prstGeom>
        </p:spPr>
      </p:pic>
      <p:pic>
        <p:nvPicPr>
          <p:cNvPr id="289" name="Ticketsystem1unscharf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833" y="3071328"/>
            <a:ext cx="6895791" cy="6895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67" y="0"/>
                </a:moveTo>
                <a:cubicBezTo>
                  <a:pt x="259" y="0"/>
                  <a:pt x="195" y="0"/>
                  <a:pt x="152" y="63"/>
                </a:cubicBezTo>
                <a:cubicBezTo>
                  <a:pt x="89" y="142"/>
                  <a:pt x="41" y="313"/>
                  <a:pt x="18" y="530"/>
                </a:cubicBezTo>
                <a:cubicBezTo>
                  <a:pt x="0" y="681"/>
                  <a:pt x="0" y="908"/>
                  <a:pt x="0" y="1285"/>
                </a:cubicBezTo>
                <a:lnTo>
                  <a:pt x="0" y="20315"/>
                </a:lnTo>
                <a:cubicBezTo>
                  <a:pt x="0" y="20692"/>
                  <a:pt x="0" y="20919"/>
                  <a:pt x="18" y="21070"/>
                </a:cubicBezTo>
                <a:cubicBezTo>
                  <a:pt x="41" y="21287"/>
                  <a:pt x="89" y="21458"/>
                  <a:pt x="152" y="21537"/>
                </a:cubicBezTo>
                <a:cubicBezTo>
                  <a:pt x="195" y="21600"/>
                  <a:pt x="259" y="21600"/>
                  <a:pt x="367" y="21600"/>
                </a:cubicBezTo>
                <a:lnTo>
                  <a:pt x="21233" y="21600"/>
                </a:lnTo>
                <a:cubicBezTo>
                  <a:pt x="21341" y="21600"/>
                  <a:pt x="21405" y="21600"/>
                  <a:pt x="21448" y="21537"/>
                </a:cubicBezTo>
                <a:cubicBezTo>
                  <a:pt x="21511" y="21458"/>
                  <a:pt x="21559" y="21287"/>
                  <a:pt x="21582" y="21070"/>
                </a:cubicBezTo>
                <a:cubicBezTo>
                  <a:pt x="21600" y="20919"/>
                  <a:pt x="21600" y="20692"/>
                  <a:pt x="21600" y="20315"/>
                </a:cubicBezTo>
                <a:lnTo>
                  <a:pt x="21600" y="1285"/>
                </a:lnTo>
                <a:cubicBezTo>
                  <a:pt x="21600" y="908"/>
                  <a:pt x="21600" y="681"/>
                  <a:pt x="21582" y="530"/>
                </a:cubicBezTo>
                <a:cubicBezTo>
                  <a:pt x="21559" y="313"/>
                  <a:pt x="21511" y="142"/>
                  <a:pt x="21448" y="63"/>
                </a:cubicBezTo>
                <a:cubicBezTo>
                  <a:pt x="21405" y="0"/>
                  <a:pt x="21341" y="0"/>
                  <a:pt x="21233" y="0"/>
                </a:cubicBezTo>
                <a:lnTo>
                  <a:pt x="36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Analyse">
            <a:extLst>
              <a:ext uri="{FF2B5EF4-FFF2-40B4-BE49-F238E27FC236}">
                <a16:creationId xmlns:a16="http://schemas.microsoft.com/office/drawing/2014/main" id="{EC13C505-6A86-5A45-A7D7-BE53AA658174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94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3403 L -0.28874 -0.218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74" y="-1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265"/>
                                        </p:tgtEl>
                                      </p:cBhvr>
                                      <p:by x="31496" y="314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7 -2.22222E-6 L 0.19668 -0.205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282"/>
                                        </p:tgtEl>
                                      </p:cBhvr>
                                      <p:by x="34366" y="3436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7 -3.7037E-6 L -0.24883 0.11563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1" y="57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85"/>
                                        </p:tgtEl>
                                      </p:cBhvr>
                                      <p:by x="34886" y="348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83E-6 2.77778E-6 L 0.09759 0.1100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6" y="54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289"/>
                                        </p:tgtEl>
                                      </p:cBhvr>
                                      <p:by x="33265" y="3326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9" dur="10" fill="hold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2" dur="1000" fill="hold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5" dur="1000" fill="hold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repeatCount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1" dur="500" fill="hold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4" dur="500" fill="hold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8" grpId="0" animBg="1" advAuto="0"/>
      <p:bldP spid="10" grpId="0" animBg="1" advAuto="0"/>
      <p:bldP spid="13" grpId="0" animBg="1" advAuto="0"/>
      <p:bldP spid="264" grpId="0" animBg="1" advAuto="0"/>
      <p:bldP spid="265" grpId="0" animBg="1" advAuto="0"/>
      <p:bldP spid="265" grpId="1" animBg="1" advAuto="0"/>
      <p:bldP spid="265" grpId="2" animBg="1" advAuto="0"/>
      <p:bldP spid="278" grpId="0" animBg="1" advAuto="0"/>
      <p:bldP spid="278" grpId="1" animBg="1" advAuto="0"/>
      <p:bldP spid="282" grpId="0" animBg="1" advAuto="0"/>
      <p:bldP spid="282" grpId="1" animBg="1" advAuto="0"/>
      <p:bldP spid="282" grpId="2" animBg="1" advAuto="0"/>
      <p:bldP spid="285" grpId="0" animBg="1" advAuto="0"/>
      <p:bldP spid="285" grpId="1" animBg="1" advAuto="0"/>
      <p:bldP spid="285" grpId="2" animBg="1" advAuto="0"/>
      <p:bldP spid="286" grpId="0" animBg="1" advAuto="0"/>
      <p:bldP spid="286" grpId="1" animBg="1" advAuto="0"/>
      <p:bldP spid="289" grpId="0" animBg="1" advAuto="0"/>
      <p:bldP spid="289" grpId="1" animBg="1" advAuto="0"/>
      <p:bldP spid="289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Die Aufgabe:…"/>
          <p:cNvSpPr txBox="1"/>
          <p:nvPr/>
        </p:nvSpPr>
        <p:spPr>
          <a:xfrm>
            <a:off x="3969982" y="3898543"/>
            <a:ext cx="14955640" cy="3241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/>
            </a:pPr>
            <a:r>
              <a:rPr dirty="0"/>
              <a:t>Die Aufgabe:</a:t>
            </a:r>
          </a:p>
          <a:p>
            <a:pPr>
              <a:defRPr sz="4800"/>
            </a:pPr>
            <a:endParaRPr dirty="0"/>
          </a:p>
          <a:p>
            <a:pPr>
              <a:defRPr sz="4800"/>
            </a:pPr>
            <a:r>
              <a:rPr sz="4800" dirty="0" err="1"/>
              <a:t>Entwicklung</a:t>
            </a:r>
            <a:r>
              <a:rPr sz="4800" dirty="0"/>
              <a:t> </a:t>
            </a:r>
            <a:r>
              <a:rPr lang="de-DE" sz="4800" dirty="0"/>
              <a:t>eines Tools, das Vorlagenerstellern die Eingabe und Verwaltung von Metadaten ermöglicht.</a:t>
            </a:r>
            <a:endParaRPr sz="4800" dirty="0"/>
          </a:p>
        </p:txBody>
      </p:sp>
      <p:sp>
        <p:nvSpPr>
          <p:cNvPr id="15" name="Rechteck">
            <a:extLst>
              <a:ext uri="{FF2B5EF4-FFF2-40B4-BE49-F238E27FC236}">
                <a16:creationId xmlns:a16="http://schemas.microsoft.com/office/drawing/2014/main" id="{A01AC3B2-F08D-98DC-8AFF-321E66798E0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" name="Linie">
            <a:extLst>
              <a:ext uri="{FF2B5EF4-FFF2-40B4-BE49-F238E27FC236}">
                <a16:creationId xmlns:a16="http://schemas.microsoft.com/office/drawing/2014/main" id="{D928C869-A226-7D71-A5DE-75BBB5F7A9C0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" name="Kreis">
            <a:extLst>
              <a:ext uri="{FF2B5EF4-FFF2-40B4-BE49-F238E27FC236}">
                <a16:creationId xmlns:a16="http://schemas.microsoft.com/office/drawing/2014/main" id="{C6E6CC71-344C-720A-6534-89126FF7DD40}"/>
              </a:ext>
            </a:extLst>
          </p:cNvPr>
          <p:cNvSpPr/>
          <p:nvPr/>
        </p:nvSpPr>
        <p:spPr>
          <a:xfrm>
            <a:off x="564237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Kreis">
            <a:extLst>
              <a:ext uri="{FF2B5EF4-FFF2-40B4-BE49-F238E27FC236}">
                <a16:creationId xmlns:a16="http://schemas.microsoft.com/office/drawing/2014/main" id="{CF5B35A2-A2CA-22AC-CFD3-2ED520C39E09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Kreis">
            <a:extLst>
              <a:ext uri="{FF2B5EF4-FFF2-40B4-BE49-F238E27FC236}">
                <a16:creationId xmlns:a16="http://schemas.microsoft.com/office/drawing/2014/main" id="{9263516F-70E6-EFA5-E8BC-2B2CD8968B37}"/>
              </a:ext>
            </a:extLst>
          </p:cNvPr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" name="Kreis">
            <a:extLst>
              <a:ext uri="{FF2B5EF4-FFF2-40B4-BE49-F238E27FC236}">
                <a16:creationId xmlns:a16="http://schemas.microsoft.com/office/drawing/2014/main" id="{B892F48B-D4ED-9535-4219-02DEDD54D163}"/>
              </a:ext>
            </a:extLst>
          </p:cNvPr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" name="Kreis">
            <a:extLst>
              <a:ext uri="{FF2B5EF4-FFF2-40B4-BE49-F238E27FC236}">
                <a16:creationId xmlns:a16="http://schemas.microsoft.com/office/drawing/2014/main" id="{94EC3BEC-5888-3955-722E-8C14625999B0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Vorstellung">
            <a:extLst>
              <a:ext uri="{FF2B5EF4-FFF2-40B4-BE49-F238E27FC236}">
                <a16:creationId xmlns:a16="http://schemas.microsoft.com/office/drawing/2014/main" id="{0CF91FF5-5AC8-AA21-5DC5-E47FF00720FD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Vorstellung</a:t>
            </a:r>
            <a:endParaRPr dirty="0"/>
          </a:p>
        </p:txBody>
      </p:sp>
      <p:sp>
        <p:nvSpPr>
          <p:cNvPr id="23" name="Das Projekt">
            <a:extLst>
              <a:ext uri="{FF2B5EF4-FFF2-40B4-BE49-F238E27FC236}">
                <a16:creationId xmlns:a16="http://schemas.microsoft.com/office/drawing/2014/main" id="{EA08F573-311C-FD76-BD6E-B9AC677313CB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4" name="Entwurf">
            <a:extLst>
              <a:ext uri="{FF2B5EF4-FFF2-40B4-BE49-F238E27FC236}">
                <a16:creationId xmlns:a16="http://schemas.microsoft.com/office/drawing/2014/main" id="{A28868B1-61A6-12AB-6825-D850B99892D3}"/>
              </a:ext>
            </a:extLst>
          </p:cNvPr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5" name="Implementierung">
            <a:extLst>
              <a:ext uri="{FF2B5EF4-FFF2-40B4-BE49-F238E27FC236}">
                <a16:creationId xmlns:a16="http://schemas.microsoft.com/office/drawing/2014/main" id="{CC48C813-8434-FC3E-9F20-B08F934C79C1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6" name="Fazit + Ausblick">
            <a:extLst>
              <a:ext uri="{FF2B5EF4-FFF2-40B4-BE49-F238E27FC236}">
                <a16:creationId xmlns:a16="http://schemas.microsoft.com/office/drawing/2014/main" id="{97695935-688B-6F78-9B34-905D17E3BD07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7" name="Kreis">
            <a:extLst>
              <a:ext uri="{FF2B5EF4-FFF2-40B4-BE49-F238E27FC236}">
                <a16:creationId xmlns:a16="http://schemas.microsoft.com/office/drawing/2014/main" id="{5B78CA22-3325-09A7-41C3-F0987F20E92E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" name="Analyse">
            <a:extLst>
              <a:ext uri="{FF2B5EF4-FFF2-40B4-BE49-F238E27FC236}">
                <a16:creationId xmlns:a16="http://schemas.microsoft.com/office/drawing/2014/main" id="{DAE7AC2C-92F5-155D-FC63-D42C8FE8AEA4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Ziele des Projekts:"/>
          <p:cNvSpPr txBox="1"/>
          <p:nvPr/>
        </p:nvSpPr>
        <p:spPr>
          <a:xfrm>
            <a:off x="2321170" y="3144276"/>
            <a:ext cx="11113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r>
              <a:rPr dirty="0" err="1"/>
              <a:t>Ziele</a:t>
            </a:r>
            <a:r>
              <a:rPr dirty="0"/>
              <a:t> des </a:t>
            </a:r>
            <a:r>
              <a:rPr dirty="0" err="1"/>
              <a:t>Projekts</a:t>
            </a:r>
            <a:r>
              <a:rPr dirty="0"/>
              <a:t>:</a:t>
            </a:r>
          </a:p>
        </p:txBody>
      </p:sp>
      <p:sp>
        <p:nvSpPr>
          <p:cNvPr id="343" name="Erhöhung der Servicequalität"/>
          <p:cNvSpPr txBox="1"/>
          <p:nvPr/>
        </p:nvSpPr>
        <p:spPr>
          <a:xfrm>
            <a:off x="2426626" y="5138669"/>
            <a:ext cx="890949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Vermeidung von Eingabefehlern</a:t>
            </a:r>
          </a:p>
        </p:txBody>
      </p:sp>
      <p:sp>
        <p:nvSpPr>
          <p:cNvPr id="344" name="Vermeidung von Eingabe- und Übertragungsfehlern"/>
          <p:cNvSpPr txBox="1"/>
          <p:nvPr/>
        </p:nvSpPr>
        <p:spPr>
          <a:xfrm>
            <a:off x="2321170" y="6437372"/>
            <a:ext cx="187569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Die Notwendigkeit von Mitarbeitern mit SQL-Kenntnissen beseitigen</a:t>
            </a:r>
          </a:p>
        </p:txBody>
      </p:sp>
      <p:sp>
        <p:nvSpPr>
          <p:cNvPr id="345" name="Einsparungen"/>
          <p:cNvSpPr txBox="1"/>
          <p:nvPr/>
        </p:nvSpPr>
        <p:spPr>
          <a:xfrm>
            <a:off x="2366249" y="7736075"/>
            <a:ext cx="2130244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Die Integration in den verschiedenen Phasen soll den Prozess beschleunigen</a:t>
            </a:r>
          </a:p>
        </p:txBody>
      </p:sp>
      <p:sp>
        <p:nvSpPr>
          <p:cNvPr id="2" name="Rechteck">
            <a:extLst>
              <a:ext uri="{FF2B5EF4-FFF2-40B4-BE49-F238E27FC236}">
                <a16:creationId xmlns:a16="http://schemas.microsoft.com/office/drawing/2014/main" id="{DB10F484-E7D1-6EEC-0628-87D79CA6C0C3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7B289775-48B3-340A-CC64-C73CE36F191A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" name="Kreis">
            <a:extLst>
              <a:ext uri="{FF2B5EF4-FFF2-40B4-BE49-F238E27FC236}">
                <a16:creationId xmlns:a16="http://schemas.microsoft.com/office/drawing/2014/main" id="{FAB359B4-A945-5CEF-E23F-EE1E2A652AEE}"/>
              </a:ext>
            </a:extLst>
          </p:cNvPr>
          <p:cNvSpPr/>
          <p:nvPr/>
        </p:nvSpPr>
        <p:spPr>
          <a:xfrm>
            <a:off x="564237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C404E6C6-4667-9729-15E1-05B242C2144D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61D4A46E-3943-9BF7-0DCD-480CB3F66ECA}"/>
              </a:ext>
            </a:extLst>
          </p:cNvPr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B5052306-A3F1-01E1-E354-D5828516EAE4}"/>
              </a:ext>
            </a:extLst>
          </p:cNvPr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AA1074AB-0095-DCDA-68BF-52383EE9BB77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Vorstellung">
            <a:extLst>
              <a:ext uri="{FF2B5EF4-FFF2-40B4-BE49-F238E27FC236}">
                <a16:creationId xmlns:a16="http://schemas.microsoft.com/office/drawing/2014/main" id="{336941F8-7350-A62A-F336-536F65323992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Vorstellung</a:t>
            </a:r>
            <a:endParaRPr dirty="0"/>
          </a:p>
        </p:txBody>
      </p:sp>
      <p:sp>
        <p:nvSpPr>
          <p:cNvPr id="10" name="Das Projekt">
            <a:extLst>
              <a:ext uri="{FF2B5EF4-FFF2-40B4-BE49-F238E27FC236}">
                <a16:creationId xmlns:a16="http://schemas.microsoft.com/office/drawing/2014/main" id="{66AC24F4-1CE7-800C-A03B-A9EF32FA1427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1" name="Entwurf">
            <a:extLst>
              <a:ext uri="{FF2B5EF4-FFF2-40B4-BE49-F238E27FC236}">
                <a16:creationId xmlns:a16="http://schemas.microsoft.com/office/drawing/2014/main" id="{3DEAC0F2-5721-1057-BE2B-F363C094950A}"/>
              </a:ext>
            </a:extLst>
          </p:cNvPr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2" name="Implementierung">
            <a:extLst>
              <a:ext uri="{FF2B5EF4-FFF2-40B4-BE49-F238E27FC236}">
                <a16:creationId xmlns:a16="http://schemas.microsoft.com/office/drawing/2014/main" id="{6F0BA173-DC08-CC5A-C835-148E7F48E37E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3" name="Fazit + Ausblick">
            <a:extLst>
              <a:ext uri="{FF2B5EF4-FFF2-40B4-BE49-F238E27FC236}">
                <a16:creationId xmlns:a16="http://schemas.microsoft.com/office/drawing/2014/main" id="{3028C208-7EAA-F35F-004A-0A03257C5E84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4" name="Kreis">
            <a:extLst>
              <a:ext uri="{FF2B5EF4-FFF2-40B4-BE49-F238E27FC236}">
                <a16:creationId xmlns:a16="http://schemas.microsoft.com/office/drawing/2014/main" id="{47941FE5-D8F3-1A35-33EF-75FE8FFAA059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" name="Analyse">
            <a:extLst>
              <a:ext uri="{FF2B5EF4-FFF2-40B4-BE49-F238E27FC236}">
                <a16:creationId xmlns:a16="http://schemas.microsoft.com/office/drawing/2014/main" id="{06A9EFF5-07F0-9C3D-2E22-CD6A7F275D5D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 animBg="1"/>
      <p:bldP spid="344" grpId="0" animBg="1"/>
      <p:bldP spid="3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5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7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8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9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0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1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02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04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05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06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07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Analyse"/>
          <p:cNvSpPr txBox="1"/>
          <p:nvPr/>
        </p:nvSpPr>
        <p:spPr>
          <a:xfrm>
            <a:off x="8955539" y="3893688"/>
            <a:ext cx="6472927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lang="de-DE" dirty="0" err="1"/>
              <a:t>PLanung</a:t>
            </a:r>
            <a:endParaRPr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0139FF-9F25-7516-C1F1-4EEA922E4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508" y="3656504"/>
            <a:ext cx="6177828" cy="7073890"/>
          </a:xfrm>
          <a:prstGeom prst="rect">
            <a:avLst/>
          </a:prstGeom>
        </p:spPr>
      </p:pic>
      <p:sp>
        <p:nvSpPr>
          <p:cNvPr id="2" name="Analyse">
            <a:extLst>
              <a:ext uri="{FF2B5EF4-FFF2-40B4-BE49-F238E27FC236}">
                <a16:creationId xmlns:a16="http://schemas.microsoft.com/office/drawing/2014/main" id="{837B77DC-2B3C-AC8C-8CAA-B2136FBEDB13}"/>
              </a:ext>
            </a:extLst>
          </p:cNvPr>
          <p:cNvSpPr/>
          <p:nvPr/>
        </p:nvSpPr>
        <p:spPr>
          <a:xfrm>
            <a:off x="7511970" y="12156528"/>
            <a:ext cx="4680030" cy="52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sz="4000" b="1" dirty="0"/>
              <a:t>Planung + Analyse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92870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3">
            <a:extLst>
              <a:ext uri="{FF2B5EF4-FFF2-40B4-BE49-F238E27FC236}">
                <a16:creationId xmlns:a16="http://schemas.microsoft.com/office/drawing/2014/main" id="{1E6E9E53-F10D-8B89-9D06-2AF153DBAC93}"/>
              </a:ext>
            </a:extLst>
          </p:cNvPr>
          <p:cNvSpPr/>
          <p:nvPr/>
        </p:nvSpPr>
        <p:spPr>
          <a:xfrm>
            <a:off x="2039815" y="5642000"/>
            <a:ext cx="1935744" cy="26158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sp>
        <p:nvSpPr>
          <p:cNvPr id="4" name="Shape 254">
            <a:extLst>
              <a:ext uri="{FF2B5EF4-FFF2-40B4-BE49-F238E27FC236}">
                <a16:creationId xmlns:a16="http://schemas.microsoft.com/office/drawing/2014/main" id="{EDA06EC5-12F4-BC01-994D-FAE33E8360E2}"/>
              </a:ext>
            </a:extLst>
          </p:cNvPr>
          <p:cNvSpPr/>
          <p:nvPr/>
        </p:nvSpPr>
        <p:spPr>
          <a:xfrm>
            <a:off x="3975559" y="5642000"/>
            <a:ext cx="1978371" cy="2615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</a:p>
        </p:txBody>
      </p:sp>
      <p:sp>
        <p:nvSpPr>
          <p:cNvPr id="5" name="Shape 255">
            <a:extLst>
              <a:ext uri="{FF2B5EF4-FFF2-40B4-BE49-F238E27FC236}">
                <a16:creationId xmlns:a16="http://schemas.microsoft.com/office/drawing/2014/main" id="{D5E2CB2A-E8D4-4AAF-BDA8-6448D491F3A6}"/>
              </a:ext>
            </a:extLst>
          </p:cNvPr>
          <p:cNvSpPr/>
          <p:nvPr/>
        </p:nvSpPr>
        <p:spPr>
          <a:xfrm>
            <a:off x="5911303" y="5642000"/>
            <a:ext cx="9892027" cy="26158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</a:p>
        </p:txBody>
      </p:sp>
      <p:sp>
        <p:nvSpPr>
          <p:cNvPr id="7" name="Shape 256">
            <a:extLst>
              <a:ext uri="{FF2B5EF4-FFF2-40B4-BE49-F238E27FC236}">
                <a16:creationId xmlns:a16="http://schemas.microsoft.com/office/drawing/2014/main" id="{BA9DA605-1EDA-F3D1-3D21-FF3FCA6B436F}"/>
              </a:ext>
            </a:extLst>
          </p:cNvPr>
          <p:cNvSpPr/>
          <p:nvPr/>
        </p:nvSpPr>
        <p:spPr>
          <a:xfrm>
            <a:off x="15803332" y="5642000"/>
            <a:ext cx="1453038" cy="26158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sp>
        <p:nvSpPr>
          <p:cNvPr id="8" name="Shape 257">
            <a:extLst>
              <a:ext uri="{FF2B5EF4-FFF2-40B4-BE49-F238E27FC236}">
                <a16:creationId xmlns:a16="http://schemas.microsoft.com/office/drawing/2014/main" id="{082C877F-76CB-369F-967B-4298A115A954}"/>
              </a:ext>
            </a:extLst>
          </p:cNvPr>
          <p:cNvSpPr/>
          <p:nvPr/>
        </p:nvSpPr>
        <p:spPr>
          <a:xfrm>
            <a:off x="17256370" y="5642000"/>
            <a:ext cx="6166338" cy="26158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</a:p>
        </p:txBody>
      </p:sp>
      <p:sp>
        <p:nvSpPr>
          <p:cNvPr id="9" name="Shape 258">
            <a:extLst>
              <a:ext uri="{FF2B5EF4-FFF2-40B4-BE49-F238E27FC236}">
                <a16:creationId xmlns:a16="http://schemas.microsoft.com/office/drawing/2014/main" id="{99CE450C-FE40-18EF-D91C-6F6D99FC1C08}"/>
              </a:ext>
            </a:extLst>
          </p:cNvPr>
          <p:cNvSpPr txBox="1"/>
          <p:nvPr/>
        </p:nvSpPr>
        <p:spPr>
          <a:xfrm>
            <a:off x="1453662" y="8599001"/>
            <a:ext cx="3788897" cy="2062640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pPr algn="l"/>
            <a:r>
              <a:rPr lang="de-DE" sz="6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Planung +</a:t>
            </a:r>
          </a:p>
          <a:p>
            <a:pPr algn="l"/>
            <a:r>
              <a:rPr lang="de-DE" sz="6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Analyse</a:t>
            </a:r>
          </a:p>
        </p:txBody>
      </p:sp>
      <p:sp>
        <p:nvSpPr>
          <p:cNvPr id="10" name="Shape 259">
            <a:extLst>
              <a:ext uri="{FF2B5EF4-FFF2-40B4-BE49-F238E27FC236}">
                <a16:creationId xmlns:a16="http://schemas.microsoft.com/office/drawing/2014/main" id="{695F609A-8F04-B6AC-1739-FFA688F854D3}"/>
              </a:ext>
            </a:extLst>
          </p:cNvPr>
          <p:cNvSpPr txBox="1"/>
          <p:nvPr/>
        </p:nvSpPr>
        <p:spPr>
          <a:xfrm>
            <a:off x="3425129" y="4011352"/>
            <a:ext cx="3090076" cy="1169550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pPr algn="l"/>
            <a:r>
              <a:rPr lang="de-DE" sz="6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Entwurf</a:t>
            </a:r>
          </a:p>
        </p:txBody>
      </p:sp>
      <p:sp>
        <p:nvSpPr>
          <p:cNvPr id="11" name="Shape 260">
            <a:extLst>
              <a:ext uri="{FF2B5EF4-FFF2-40B4-BE49-F238E27FC236}">
                <a16:creationId xmlns:a16="http://schemas.microsoft.com/office/drawing/2014/main" id="{28D3F33C-918A-668A-330E-5835E75D9FCC}"/>
              </a:ext>
            </a:extLst>
          </p:cNvPr>
          <p:cNvSpPr txBox="1"/>
          <p:nvPr/>
        </p:nvSpPr>
        <p:spPr>
          <a:xfrm>
            <a:off x="7719118" y="8598997"/>
            <a:ext cx="6280054" cy="1169550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pPr algn="l"/>
            <a:r>
              <a:rPr lang="de-DE" sz="6400" b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Implementierung</a:t>
            </a:r>
          </a:p>
        </p:txBody>
      </p:sp>
      <p:sp>
        <p:nvSpPr>
          <p:cNvPr id="12" name="Shape 261">
            <a:extLst>
              <a:ext uri="{FF2B5EF4-FFF2-40B4-BE49-F238E27FC236}">
                <a16:creationId xmlns:a16="http://schemas.microsoft.com/office/drawing/2014/main" id="{4F9C7250-2DA2-1E84-921F-B7A722B2DCB0}"/>
              </a:ext>
            </a:extLst>
          </p:cNvPr>
          <p:cNvSpPr txBox="1"/>
          <p:nvPr/>
        </p:nvSpPr>
        <p:spPr>
          <a:xfrm>
            <a:off x="17530064" y="8598995"/>
            <a:ext cx="5706178" cy="1169550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pPr algn="l"/>
            <a:r>
              <a:rPr lang="de-DE" sz="64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Dokumentation</a:t>
            </a:r>
          </a:p>
        </p:txBody>
      </p:sp>
      <p:sp>
        <p:nvSpPr>
          <p:cNvPr id="13" name="Shape 262">
            <a:extLst>
              <a:ext uri="{FF2B5EF4-FFF2-40B4-BE49-F238E27FC236}">
                <a16:creationId xmlns:a16="http://schemas.microsoft.com/office/drawing/2014/main" id="{9995D894-4D45-D259-0CC5-3D8D8F67EDFF}"/>
              </a:ext>
            </a:extLst>
          </p:cNvPr>
          <p:cNvSpPr txBox="1"/>
          <p:nvPr/>
        </p:nvSpPr>
        <p:spPr>
          <a:xfrm>
            <a:off x="14253674" y="3079675"/>
            <a:ext cx="4563174" cy="2154436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r>
              <a:rPr lang="de-DE" sz="64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Test +</a:t>
            </a:r>
            <a:br>
              <a:rPr lang="de-DE" sz="64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64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Abnahme</a:t>
            </a:r>
          </a:p>
        </p:txBody>
      </p:sp>
      <p:cxnSp>
        <p:nvCxnSpPr>
          <p:cNvPr id="14" name="Shape 263">
            <a:extLst>
              <a:ext uri="{FF2B5EF4-FFF2-40B4-BE49-F238E27FC236}">
                <a16:creationId xmlns:a16="http://schemas.microsoft.com/office/drawing/2014/main" id="{10D31EE0-9B10-59BB-9CC8-0D0DCF39C344}"/>
              </a:ext>
            </a:extLst>
          </p:cNvPr>
          <p:cNvCxnSpPr/>
          <p:nvPr/>
        </p:nvCxnSpPr>
        <p:spPr>
          <a:xfrm>
            <a:off x="2971001" y="7686840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264">
            <a:extLst>
              <a:ext uri="{FF2B5EF4-FFF2-40B4-BE49-F238E27FC236}">
                <a16:creationId xmlns:a16="http://schemas.microsoft.com/office/drawing/2014/main" id="{051DAE94-4DEA-D6AC-A021-9C1B18D70C0E}"/>
              </a:ext>
            </a:extLst>
          </p:cNvPr>
          <p:cNvCxnSpPr/>
          <p:nvPr/>
        </p:nvCxnSpPr>
        <p:spPr>
          <a:xfrm>
            <a:off x="4974087" y="5020529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265">
            <a:extLst>
              <a:ext uri="{FF2B5EF4-FFF2-40B4-BE49-F238E27FC236}">
                <a16:creationId xmlns:a16="http://schemas.microsoft.com/office/drawing/2014/main" id="{5E75BA05-1590-E70C-269A-B0BA64BDDD12}"/>
              </a:ext>
            </a:extLst>
          </p:cNvPr>
          <p:cNvCxnSpPr/>
          <p:nvPr/>
        </p:nvCxnSpPr>
        <p:spPr>
          <a:xfrm>
            <a:off x="11083355" y="7660572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266">
            <a:extLst>
              <a:ext uri="{FF2B5EF4-FFF2-40B4-BE49-F238E27FC236}">
                <a16:creationId xmlns:a16="http://schemas.microsoft.com/office/drawing/2014/main" id="{8A2EFE96-2DE9-4AFB-EED7-5D9571DA56A7}"/>
              </a:ext>
            </a:extLst>
          </p:cNvPr>
          <p:cNvCxnSpPr/>
          <p:nvPr/>
        </p:nvCxnSpPr>
        <p:spPr>
          <a:xfrm>
            <a:off x="20324193" y="7641522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267">
            <a:extLst>
              <a:ext uri="{FF2B5EF4-FFF2-40B4-BE49-F238E27FC236}">
                <a16:creationId xmlns:a16="http://schemas.microsoft.com/office/drawing/2014/main" id="{67230519-8938-4872-5FAE-169CD2938F73}"/>
              </a:ext>
            </a:extLst>
          </p:cNvPr>
          <p:cNvCxnSpPr/>
          <p:nvPr/>
        </p:nvCxnSpPr>
        <p:spPr>
          <a:xfrm>
            <a:off x="16520129" y="5157455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Rechteck">
            <a:extLst>
              <a:ext uri="{FF2B5EF4-FFF2-40B4-BE49-F238E27FC236}">
                <a16:creationId xmlns:a16="http://schemas.microsoft.com/office/drawing/2014/main" id="{9DC91DA5-C51D-3858-CAE0-142723A4A92A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" name="Linie">
            <a:extLst>
              <a:ext uri="{FF2B5EF4-FFF2-40B4-BE49-F238E27FC236}">
                <a16:creationId xmlns:a16="http://schemas.microsoft.com/office/drawing/2014/main" id="{684F53C7-7AC1-8ED9-A2EA-85A36AF095F1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" name="Kreis">
            <a:extLst>
              <a:ext uri="{FF2B5EF4-FFF2-40B4-BE49-F238E27FC236}">
                <a16:creationId xmlns:a16="http://schemas.microsoft.com/office/drawing/2014/main" id="{D197995A-6DBB-8F9D-0DF8-95FED38E9CF9}"/>
              </a:ext>
            </a:extLst>
          </p:cNvPr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Kreis">
            <a:extLst>
              <a:ext uri="{FF2B5EF4-FFF2-40B4-BE49-F238E27FC236}">
                <a16:creationId xmlns:a16="http://schemas.microsoft.com/office/drawing/2014/main" id="{2D175F06-8359-9DDE-CD3A-13C6DA755F7D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Kreis">
            <a:extLst>
              <a:ext uri="{FF2B5EF4-FFF2-40B4-BE49-F238E27FC236}">
                <a16:creationId xmlns:a16="http://schemas.microsoft.com/office/drawing/2014/main" id="{62A8028A-F9E0-8EC7-8654-976ADB8170CF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Kreis">
            <a:extLst>
              <a:ext uri="{FF2B5EF4-FFF2-40B4-BE49-F238E27FC236}">
                <a16:creationId xmlns:a16="http://schemas.microsoft.com/office/drawing/2014/main" id="{CDD9B986-B6DB-BA36-EB51-8F612FB73156}"/>
              </a:ext>
            </a:extLst>
          </p:cNvPr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Kreis">
            <a:extLst>
              <a:ext uri="{FF2B5EF4-FFF2-40B4-BE49-F238E27FC236}">
                <a16:creationId xmlns:a16="http://schemas.microsoft.com/office/drawing/2014/main" id="{7EE50D42-E8D5-0FBE-E2EE-C396FA73D1E6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Vorstellung">
            <a:extLst>
              <a:ext uri="{FF2B5EF4-FFF2-40B4-BE49-F238E27FC236}">
                <a16:creationId xmlns:a16="http://schemas.microsoft.com/office/drawing/2014/main" id="{B48D96FA-C28E-7672-FF55-9ED7D6B388BB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7" name="Das Projekt">
            <a:extLst>
              <a:ext uri="{FF2B5EF4-FFF2-40B4-BE49-F238E27FC236}">
                <a16:creationId xmlns:a16="http://schemas.microsoft.com/office/drawing/2014/main" id="{3C387085-D22C-3385-2A5A-BDF544AF356B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9" name="Entwurf">
            <a:extLst>
              <a:ext uri="{FF2B5EF4-FFF2-40B4-BE49-F238E27FC236}">
                <a16:creationId xmlns:a16="http://schemas.microsoft.com/office/drawing/2014/main" id="{5CFDE3D7-6E83-E15E-E031-46B1AA29B3A3}"/>
              </a:ext>
            </a:extLst>
          </p:cNvPr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0" name="Implementierung">
            <a:extLst>
              <a:ext uri="{FF2B5EF4-FFF2-40B4-BE49-F238E27FC236}">
                <a16:creationId xmlns:a16="http://schemas.microsoft.com/office/drawing/2014/main" id="{6948D2E7-8D64-3E9A-3747-C6EDDD4F7E2D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1" name="Fazit + Ausblick">
            <a:extLst>
              <a:ext uri="{FF2B5EF4-FFF2-40B4-BE49-F238E27FC236}">
                <a16:creationId xmlns:a16="http://schemas.microsoft.com/office/drawing/2014/main" id="{2D8B189C-BFEF-4793-CB99-F97D8E1868F9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2" name="Kreis">
            <a:extLst>
              <a:ext uri="{FF2B5EF4-FFF2-40B4-BE49-F238E27FC236}">
                <a16:creationId xmlns:a16="http://schemas.microsoft.com/office/drawing/2014/main" id="{670D3C54-435A-13F0-B15F-2ABEEB7159C4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Ziele des Projekts:">
            <a:extLst>
              <a:ext uri="{FF2B5EF4-FFF2-40B4-BE49-F238E27FC236}">
                <a16:creationId xmlns:a16="http://schemas.microsoft.com/office/drawing/2014/main" id="{F2AFF5A3-4AF6-D875-1739-53FC078D3889}"/>
              </a:ext>
            </a:extLst>
          </p:cNvPr>
          <p:cNvSpPr txBox="1"/>
          <p:nvPr/>
        </p:nvSpPr>
        <p:spPr>
          <a:xfrm>
            <a:off x="2321170" y="3052836"/>
            <a:ext cx="73570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r>
              <a:rPr lang="de-DE" dirty="0"/>
              <a:t>Projektphasen</a:t>
            </a:r>
            <a:endParaRPr dirty="0"/>
          </a:p>
        </p:txBody>
      </p:sp>
      <p:sp>
        <p:nvSpPr>
          <p:cNvPr id="38" name="Analyse">
            <a:extLst>
              <a:ext uri="{FF2B5EF4-FFF2-40B4-BE49-F238E27FC236}">
                <a16:creationId xmlns:a16="http://schemas.microsoft.com/office/drawing/2014/main" id="{84DB3A77-3111-5543-BEAF-493DD3AE05C2}"/>
              </a:ext>
            </a:extLst>
          </p:cNvPr>
          <p:cNvSpPr/>
          <p:nvPr/>
        </p:nvSpPr>
        <p:spPr>
          <a:xfrm>
            <a:off x="7511970" y="12156528"/>
            <a:ext cx="4680030" cy="52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sz="4000" b="1" dirty="0"/>
              <a:t>Planung + Analyse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56912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">
            <a:extLst>
              <a:ext uri="{FF2B5EF4-FFF2-40B4-BE49-F238E27FC236}">
                <a16:creationId xmlns:a16="http://schemas.microsoft.com/office/drawing/2014/main" id="{7CEE800D-9AD8-BC45-95E7-7550A663FAB1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035425EF-5FB2-5C6D-8D2E-2AD841FC48E5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2A29FB89-A56B-8E8C-5055-6AE916DBFF84}"/>
              </a:ext>
            </a:extLst>
          </p:cNvPr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6B7E8A3D-DAE6-A27B-38D6-C0CE85FC7D21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C677AD82-A043-116B-E80A-7B77CF3C315A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BBEC51BE-F9F7-771C-A148-241D3BB64C57}"/>
              </a:ext>
            </a:extLst>
          </p:cNvPr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8C97762-B502-E74A-494B-EA76D7575F62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Vorstellung">
            <a:extLst>
              <a:ext uri="{FF2B5EF4-FFF2-40B4-BE49-F238E27FC236}">
                <a16:creationId xmlns:a16="http://schemas.microsoft.com/office/drawing/2014/main" id="{ECA54159-08BD-E714-D969-3665B0704DD8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2" name="Das Projekt">
            <a:extLst>
              <a:ext uri="{FF2B5EF4-FFF2-40B4-BE49-F238E27FC236}">
                <a16:creationId xmlns:a16="http://schemas.microsoft.com/office/drawing/2014/main" id="{67C15653-9A54-0796-11BC-7C39F1B0619F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DC320719-E161-615F-75F6-513D3BBD6132}"/>
              </a:ext>
            </a:extLst>
          </p:cNvPr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078708A4-B612-19DD-91D1-1A4DA009039A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5B5A9E81-B60D-E7BB-184E-69521D11443A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F35C42C7-3CEA-B63A-F10F-06BECADAAA78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Dokumentation">
            <a:extLst>
              <a:ext uri="{FF2B5EF4-FFF2-40B4-BE49-F238E27FC236}">
                <a16:creationId xmlns:a16="http://schemas.microsoft.com/office/drawing/2014/main" id="{68221533-0950-5056-D261-B0A4E23B286E}"/>
              </a:ext>
            </a:extLst>
          </p:cNvPr>
          <p:cNvSpPr txBox="1"/>
          <p:nvPr/>
        </p:nvSpPr>
        <p:spPr>
          <a:xfrm>
            <a:off x="8116615" y="4090670"/>
            <a:ext cx="63804" cy="54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/>
            </a:lvl1pPr>
          </a:lstStyle>
          <a:p>
            <a:endParaRPr sz="1125" dirty="0"/>
          </a:p>
        </p:txBody>
      </p:sp>
      <p:pic>
        <p:nvPicPr>
          <p:cNvPr id="18" name="Grafik 17" descr="Ein Bild, das Text, Screenshot, Zahl, Reihe enthält.&#10;&#10;Automatisch generierte Beschreibung">
            <a:extLst>
              <a:ext uri="{FF2B5EF4-FFF2-40B4-BE49-F238E27FC236}">
                <a16:creationId xmlns:a16="http://schemas.microsoft.com/office/drawing/2014/main" id="{BCF53F7E-5979-FE7A-CFC5-D04A2E8D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3114" y="4236299"/>
            <a:ext cx="19779984" cy="63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Ziele des Projekts:">
            <a:extLst>
              <a:ext uri="{FF2B5EF4-FFF2-40B4-BE49-F238E27FC236}">
                <a16:creationId xmlns:a16="http://schemas.microsoft.com/office/drawing/2014/main" id="{5A127609-9E26-D57A-3AF6-A7A67ECBF1BB}"/>
              </a:ext>
            </a:extLst>
          </p:cNvPr>
          <p:cNvSpPr txBox="1"/>
          <p:nvPr/>
        </p:nvSpPr>
        <p:spPr>
          <a:xfrm>
            <a:off x="2321170" y="3144276"/>
            <a:ext cx="11113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r>
              <a:rPr lang="de-DE" dirty="0"/>
              <a:t>Gantt Diagramm</a:t>
            </a:r>
            <a:endParaRPr dirty="0"/>
          </a:p>
        </p:txBody>
      </p:sp>
      <p:sp>
        <p:nvSpPr>
          <p:cNvPr id="20" name="Analyse">
            <a:extLst>
              <a:ext uri="{FF2B5EF4-FFF2-40B4-BE49-F238E27FC236}">
                <a16:creationId xmlns:a16="http://schemas.microsoft.com/office/drawing/2014/main" id="{9E1D8E29-24D8-626B-F118-8D3E62BC5F2E}"/>
              </a:ext>
            </a:extLst>
          </p:cNvPr>
          <p:cNvSpPr/>
          <p:nvPr/>
        </p:nvSpPr>
        <p:spPr>
          <a:xfrm>
            <a:off x="7511970" y="12156528"/>
            <a:ext cx="4680030" cy="52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sz="4000" b="1" dirty="0"/>
              <a:t>Planung + Analyse</a:t>
            </a:r>
            <a:endParaRPr sz="4000" b="1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3167F7C-1B76-4B86-A698-77F2129E0BBE}"/>
              </a:ext>
            </a:extLst>
          </p:cNvPr>
          <p:cNvSpPr/>
          <p:nvPr/>
        </p:nvSpPr>
        <p:spPr>
          <a:xfrm>
            <a:off x="13499195" y="6057226"/>
            <a:ext cx="8009525" cy="423485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E7B993-8C65-B734-D2D8-3C94B3A2B10B}"/>
              </a:ext>
            </a:extLst>
          </p:cNvPr>
          <p:cNvSpPr/>
          <p:nvPr/>
        </p:nvSpPr>
        <p:spPr>
          <a:xfrm>
            <a:off x="2397760" y="6067386"/>
            <a:ext cx="4775200" cy="423485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61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">
            <a:extLst>
              <a:ext uri="{FF2B5EF4-FFF2-40B4-BE49-F238E27FC236}">
                <a16:creationId xmlns:a16="http://schemas.microsoft.com/office/drawing/2014/main" id="{33417B2F-9CDE-A55A-FCF9-89E8BA0E8665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" name="Linie">
            <a:extLst>
              <a:ext uri="{FF2B5EF4-FFF2-40B4-BE49-F238E27FC236}">
                <a16:creationId xmlns:a16="http://schemas.microsoft.com/office/drawing/2014/main" id="{96012C27-A398-203C-E1FC-104EC7498B21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" name="Kreis">
            <a:extLst>
              <a:ext uri="{FF2B5EF4-FFF2-40B4-BE49-F238E27FC236}">
                <a16:creationId xmlns:a16="http://schemas.microsoft.com/office/drawing/2014/main" id="{13E62F45-6951-3087-80EA-4E744C9484CE}"/>
              </a:ext>
            </a:extLst>
          </p:cNvPr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Kreis">
            <a:extLst>
              <a:ext uri="{FF2B5EF4-FFF2-40B4-BE49-F238E27FC236}">
                <a16:creationId xmlns:a16="http://schemas.microsoft.com/office/drawing/2014/main" id="{74CFA2EC-F7F7-A015-58AF-81BF0F9DF134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Kreis">
            <a:extLst>
              <a:ext uri="{FF2B5EF4-FFF2-40B4-BE49-F238E27FC236}">
                <a16:creationId xmlns:a16="http://schemas.microsoft.com/office/drawing/2014/main" id="{4F4857AE-9344-F993-E5F7-F7274264E78D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Kreis">
            <a:extLst>
              <a:ext uri="{FF2B5EF4-FFF2-40B4-BE49-F238E27FC236}">
                <a16:creationId xmlns:a16="http://schemas.microsoft.com/office/drawing/2014/main" id="{0EB778B8-FD53-95B0-EACE-7006EECB3397}"/>
              </a:ext>
            </a:extLst>
          </p:cNvPr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Kreis">
            <a:extLst>
              <a:ext uri="{FF2B5EF4-FFF2-40B4-BE49-F238E27FC236}">
                <a16:creationId xmlns:a16="http://schemas.microsoft.com/office/drawing/2014/main" id="{908E2D97-029E-7CFF-BA78-AED9509E05B0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Vorstellung">
            <a:extLst>
              <a:ext uri="{FF2B5EF4-FFF2-40B4-BE49-F238E27FC236}">
                <a16:creationId xmlns:a16="http://schemas.microsoft.com/office/drawing/2014/main" id="{9F0D23DD-2B5F-F823-62AB-5C2050393A8B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7" name="Das Projekt">
            <a:extLst>
              <a:ext uri="{FF2B5EF4-FFF2-40B4-BE49-F238E27FC236}">
                <a16:creationId xmlns:a16="http://schemas.microsoft.com/office/drawing/2014/main" id="{42CD4307-76C6-7B80-B7E3-77B86F40C5C0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9" name="Entwurf">
            <a:extLst>
              <a:ext uri="{FF2B5EF4-FFF2-40B4-BE49-F238E27FC236}">
                <a16:creationId xmlns:a16="http://schemas.microsoft.com/office/drawing/2014/main" id="{360BA150-F0E4-EE50-E42F-572A014F2F26}"/>
              </a:ext>
            </a:extLst>
          </p:cNvPr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0" name="Implementierung">
            <a:extLst>
              <a:ext uri="{FF2B5EF4-FFF2-40B4-BE49-F238E27FC236}">
                <a16:creationId xmlns:a16="http://schemas.microsoft.com/office/drawing/2014/main" id="{81FC897F-17AA-F30F-16E8-DA54E2E32C44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1" name="Fazit + Ausblick">
            <a:extLst>
              <a:ext uri="{FF2B5EF4-FFF2-40B4-BE49-F238E27FC236}">
                <a16:creationId xmlns:a16="http://schemas.microsoft.com/office/drawing/2014/main" id="{DF79DF88-E326-0274-1C9C-2B4FAEB1F207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2" name="Kreis">
            <a:extLst>
              <a:ext uri="{FF2B5EF4-FFF2-40B4-BE49-F238E27FC236}">
                <a16:creationId xmlns:a16="http://schemas.microsoft.com/office/drawing/2014/main" id="{B16CEBBF-32B0-1785-3944-520D919353B0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Dokumentation">
            <a:extLst>
              <a:ext uri="{FF2B5EF4-FFF2-40B4-BE49-F238E27FC236}">
                <a16:creationId xmlns:a16="http://schemas.microsoft.com/office/drawing/2014/main" id="{3F968243-B36E-4416-4063-165E18D1DFB3}"/>
              </a:ext>
            </a:extLst>
          </p:cNvPr>
          <p:cNvSpPr txBox="1"/>
          <p:nvPr/>
        </p:nvSpPr>
        <p:spPr>
          <a:xfrm>
            <a:off x="7704496" y="2909776"/>
            <a:ext cx="68249" cy="66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/>
            </a:lvl1pPr>
          </a:lstStyle>
          <a:p>
            <a:endParaRPr sz="1125" dirty="0"/>
          </a:p>
        </p:txBody>
      </p:sp>
      <p:pic>
        <p:nvPicPr>
          <p:cNvPr id="34" name="Grafik 33" descr="Ein Bild, das Screenshot, Reihe, Text, Diagramm enthält.&#10;&#10;Automatisch generierte Beschreibung">
            <a:extLst>
              <a:ext uri="{FF2B5EF4-FFF2-40B4-BE49-F238E27FC236}">
                <a16:creationId xmlns:a16="http://schemas.microsoft.com/office/drawing/2014/main" id="{B4A212DB-8180-0AF0-5081-BA42DBE95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31" y="4357725"/>
            <a:ext cx="20014784" cy="6120704"/>
          </a:xfrm>
          <a:prstGeom prst="rect">
            <a:avLst/>
          </a:prstGeom>
        </p:spPr>
      </p:pic>
      <p:sp>
        <p:nvSpPr>
          <p:cNvPr id="35" name="Ziele des Projekts:">
            <a:extLst>
              <a:ext uri="{FF2B5EF4-FFF2-40B4-BE49-F238E27FC236}">
                <a16:creationId xmlns:a16="http://schemas.microsoft.com/office/drawing/2014/main" id="{E4B8FBE8-92EC-C76A-3E29-31A771C4903D}"/>
              </a:ext>
            </a:extLst>
          </p:cNvPr>
          <p:cNvSpPr txBox="1"/>
          <p:nvPr/>
        </p:nvSpPr>
        <p:spPr>
          <a:xfrm>
            <a:off x="2321170" y="3144276"/>
            <a:ext cx="11113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r>
              <a:rPr lang="de-DE" dirty="0"/>
              <a:t>Netzplan</a:t>
            </a:r>
            <a:endParaRPr dirty="0"/>
          </a:p>
        </p:txBody>
      </p:sp>
      <p:sp>
        <p:nvSpPr>
          <p:cNvPr id="4" name="Analyse">
            <a:extLst>
              <a:ext uri="{FF2B5EF4-FFF2-40B4-BE49-F238E27FC236}">
                <a16:creationId xmlns:a16="http://schemas.microsoft.com/office/drawing/2014/main" id="{C06715AA-466C-2DDA-5BFB-60F9E3C5BA04}"/>
              </a:ext>
            </a:extLst>
          </p:cNvPr>
          <p:cNvSpPr/>
          <p:nvPr/>
        </p:nvSpPr>
        <p:spPr>
          <a:xfrm>
            <a:off x="7511970" y="12156528"/>
            <a:ext cx="4680030" cy="52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sz="4000" b="1" dirty="0"/>
              <a:t>Planung + Analyse</a:t>
            </a:r>
            <a:endParaRPr sz="4000" b="1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5148A3E-824A-8755-F372-949C662D9504}"/>
              </a:ext>
            </a:extLst>
          </p:cNvPr>
          <p:cNvSpPr/>
          <p:nvPr/>
        </p:nvSpPr>
        <p:spPr>
          <a:xfrm>
            <a:off x="2397760" y="7020560"/>
            <a:ext cx="4826000" cy="327152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19BACD6-5A92-0A7E-48C1-9056EC432409}"/>
              </a:ext>
            </a:extLst>
          </p:cNvPr>
          <p:cNvSpPr/>
          <p:nvPr/>
        </p:nvSpPr>
        <p:spPr>
          <a:xfrm>
            <a:off x="8412479" y="4358978"/>
            <a:ext cx="1981457" cy="197358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84DAB9-3D5D-734A-09AC-0826319B9405}"/>
              </a:ext>
            </a:extLst>
          </p:cNvPr>
          <p:cNvSpPr/>
          <p:nvPr/>
        </p:nvSpPr>
        <p:spPr>
          <a:xfrm>
            <a:off x="20241393" y="5295900"/>
            <a:ext cx="1981457" cy="197358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35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5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7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8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9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0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1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02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04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05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06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07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Analyse"/>
          <p:cNvSpPr txBox="1"/>
          <p:nvPr/>
        </p:nvSpPr>
        <p:spPr>
          <a:xfrm>
            <a:off x="9378950" y="3936888"/>
            <a:ext cx="5626101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t>Analyse</a:t>
            </a:r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9389A487-6C25-7962-297D-0197AE1C3E40}"/>
              </a:ext>
            </a:extLst>
          </p:cNvPr>
          <p:cNvSpPr/>
          <p:nvPr/>
        </p:nvSpPr>
        <p:spPr>
          <a:xfrm>
            <a:off x="7511970" y="12156528"/>
            <a:ext cx="4680030" cy="52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sz="4000" b="1" dirty="0"/>
              <a:t>Planung + Analyse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428536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4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5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6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7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8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9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0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91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93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94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95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96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97" name="bank-note-1463132_1920.jpg" descr="bank-note-1463132_1920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0214" y="2349702"/>
            <a:ext cx="11775947" cy="751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91" extrusionOk="0">
                <a:moveTo>
                  <a:pt x="8873" y="0"/>
                </a:moveTo>
                <a:cubicBezTo>
                  <a:pt x="8826" y="0"/>
                  <a:pt x="8724" y="260"/>
                  <a:pt x="8619" y="646"/>
                </a:cubicBezTo>
                <a:cubicBezTo>
                  <a:pt x="8522" y="1002"/>
                  <a:pt x="8375" y="1536"/>
                  <a:pt x="8292" y="1834"/>
                </a:cubicBezTo>
                <a:cubicBezTo>
                  <a:pt x="8210" y="2132"/>
                  <a:pt x="8054" y="2749"/>
                  <a:pt x="7947" y="3207"/>
                </a:cubicBezTo>
                <a:cubicBezTo>
                  <a:pt x="7566" y="4830"/>
                  <a:pt x="6961" y="5926"/>
                  <a:pt x="6255" y="6270"/>
                </a:cubicBezTo>
                <a:cubicBezTo>
                  <a:pt x="5899" y="6443"/>
                  <a:pt x="5795" y="6453"/>
                  <a:pt x="4441" y="6432"/>
                </a:cubicBezTo>
                <a:cubicBezTo>
                  <a:pt x="2976" y="6409"/>
                  <a:pt x="2638" y="6355"/>
                  <a:pt x="1767" y="6006"/>
                </a:cubicBezTo>
                <a:cubicBezTo>
                  <a:pt x="1181" y="5772"/>
                  <a:pt x="327" y="5623"/>
                  <a:pt x="251" y="5741"/>
                </a:cubicBezTo>
                <a:cubicBezTo>
                  <a:pt x="208" y="5808"/>
                  <a:pt x="237" y="6007"/>
                  <a:pt x="357" y="6481"/>
                </a:cubicBezTo>
                <a:cubicBezTo>
                  <a:pt x="766" y="8091"/>
                  <a:pt x="859" y="8500"/>
                  <a:pt x="831" y="8569"/>
                </a:cubicBezTo>
                <a:cubicBezTo>
                  <a:pt x="815" y="8610"/>
                  <a:pt x="622" y="8710"/>
                  <a:pt x="401" y="8791"/>
                </a:cubicBezTo>
                <a:cubicBezTo>
                  <a:pt x="181" y="8873"/>
                  <a:pt x="0" y="8977"/>
                  <a:pt x="0" y="9024"/>
                </a:cubicBezTo>
                <a:cubicBezTo>
                  <a:pt x="0" y="9137"/>
                  <a:pt x="480" y="9997"/>
                  <a:pt x="1183" y="11142"/>
                </a:cubicBezTo>
                <a:cubicBezTo>
                  <a:pt x="1775" y="12105"/>
                  <a:pt x="1818" y="12235"/>
                  <a:pt x="1706" y="12699"/>
                </a:cubicBezTo>
                <a:cubicBezTo>
                  <a:pt x="1670" y="12846"/>
                  <a:pt x="1578" y="12945"/>
                  <a:pt x="1387" y="13045"/>
                </a:cubicBezTo>
                <a:cubicBezTo>
                  <a:pt x="1239" y="13122"/>
                  <a:pt x="1104" y="13220"/>
                  <a:pt x="1086" y="13264"/>
                </a:cubicBezTo>
                <a:cubicBezTo>
                  <a:pt x="1069" y="13307"/>
                  <a:pt x="1252" y="13838"/>
                  <a:pt x="1492" y="14445"/>
                </a:cubicBezTo>
                <a:cubicBezTo>
                  <a:pt x="1732" y="15051"/>
                  <a:pt x="2132" y="16072"/>
                  <a:pt x="2381" y="16714"/>
                </a:cubicBezTo>
                <a:cubicBezTo>
                  <a:pt x="2942" y="18161"/>
                  <a:pt x="3092" y="18541"/>
                  <a:pt x="3775" y="20237"/>
                </a:cubicBezTo>
                <a:cubicBezTo>
                  <a:pt x="4075" y="20982"/>
                  <a:pt x="4325" y="21591"/>
                  <a:pt x="4332" y="21591"/>
                </a:cubicBezTo>
                <a:cubicBezTo>
                  <a:pt x="4490" y="21591"/>
                  <a:pt x="5707" y="20764"/>
                  <a:pt x="5760" y="20621"/>
                </a:cubicBezTo>
                <a:cubicBezTo>
                  <a:pt x="5784" y="20558"/>
                  <a:pt x="5848" y="20507"/>
                  <a:pt x="5904" y="20507"/>
                </a:cubicBezTo>
                <a:cubicBezTo>
                  <a:pt x="5960" y="20507"/>
                  <a:pt x="6054" y="20426"/>
                  <a:pt x="6113" y="20327"/>
                </a:cubicBezTo>
                <a:lnTo>
                  <a:pt x="6220" y="20147"/>
                </a:lnTo>
                <a:lnTo>
                  <a:pt x="6474" y="20522"/>
                </a:lnTo>
                <a:cubicBezTo>
                  <a:pt x="6614" y="20728"/>
                  <a:pt x="6829" y="21056"/>
                  <a:pt x="6952" y="21250"/>
                </a:cubicBezTo>
                <a:cubicBezTo>
                  <a:pt x="7168" y="21591"/>
                  <a:pt x="7181" y="21600"/>
                  <a:pt x="7324" y="21487"/>
                </a:cubicBezTo>
                <a:cubicBezTo>
                  <a:pt x="7406" y="21423"/>
                  <a:pt x="7577" y="21289"/>
                  <a:pt x="7705" y="21190"/>
                </a:cubicBezTo>
                <a:lnTo>
                  <a:pt x="7938" y="21010"/>
                </a:lnTo>
                <a:lnTo>
                  <a:pt x="8095" y="21217"/>
                </a:lnTo>
                <a:cubicBezTo>
                  <a:pt x="8182" y="21331"/>
                  <a:pt x="8281" y="21425"/>
                  <a:pt x="8316" y="21425"/>
                </a:cubicBezTo>
                <a:cubicBezTo>
                  <a:pt x="8350" y="21425"/>
                  <a:pt x="8504" y="21292"/>
                  <a:pt x="8658" y="21129"/>
                </a:cubicBezTo>
                <a:cubicBezTo>
                  <a:pt x="8893" y="20881"/>
                  <a:pt x="8967" y="20842"/>
                  <a:pt x="9122" y="20888"/>
                </a:cubicBezTo>
                <a:cubicBezTo>
                  <a:pt x="9280" y="20934"/>
                  <a:pt x="9363" y="20887"/>
                  <a:pt x="9693" y="20568"/>
                </a:cubicBezTo>
                <a:cubicBezTo>
                  <a:pt x="9905" y="20363"/>
                  <a:pt x="10586" y="19761"/>
                  <a:pt x="11207" y="19230"/>
                </a:cubicBezTo>
                <a:cubicBezTo>
                  <a:pt x="12249" y="18339"/>
                  <a:pt x="12348" y="18272"/>
                  <a:pt x="12507" y="18343"/>
                </a:cubicBezTo>
                <a:cubicBezTo>
                  <a:pt x="12601" y="18386"/>
                  <a:pt x="13051" y="18536"/>
                  <a:pt x="13506" y="18677"/>
                </a:cubicBezTo>
                <a:cubicBezTo>
                  <a:pt x="14971" y="19132"/>
                  <a:pt x="16742" y="19824"/>
                  <a:pt x="18403" y="20590"/>
                </a:cubicBezTo>
                <a:cubicBezTo>
                  <a:pt x="18885" y="20813"/>
                  <a:pt x="19424" y="21053"/>
                  <a:pt x="19599" y="21124"/>
                </a:cubicBezTo>
                <a:cubicBezTo>
                  <a:pt x="19775" y="21195"/>
                  <a:pt x="19970" y="21275"/>
                  <a:pt x="20032" y="21304"/>
                </a:cubicBezTo>
                <a:cubicBezTo>
                  <a:pt x="20175" y="21368"/>
                  <a:pt x="20194" y="21283"/>
                  <a:pt x="20452" y="19382"/>
                </a:cubicBezTo>
                <a:cubicBezTo>
                  <a:pt x="20557" y="18602"/>
                  <a:pt x="20772" y="17045"/>
                  <a:pt x="20929" y="15922"/>
                </a:cubicBezTo>
                <a:cubicBezTo>
                  <a:pt x="21533" y="11596"/>
                  <a:pt x="21600" y="11064"/>
                  <a:pt x="21551" y="10987"/>
                </a:cubicBezTo>
                <a:cubicBezTo>
                  <a:pt x="21507" y="10918"/>
                  <a:pt x="20592" y="10536"/>
                  <a:pt x="19360" y="10072"/>
                </a:cubicBezTo>
                <a:cubicBezTo>
                  <a:pt x="19111" y="9978"/>
                  <a:pt x="18885" y="9868"/>
                  <a:pt x="18857" y="9827"/>
                </a:cubicBezTo>
                <a:cubicBezTo>
                  <a:pt x="18826" y="9781"/>
                  <a:pt x="18902" y="9601"/>
                  <a:pt x="19056" y="9355"/>
                </a:cubicBezTo>
                <a:cubicBezTo>
                  <a:pt x="19338" y="8906"/>
                  <a:pt x="19358" y="8801"/>
                  <a:pt x="19187" y="8660"/>
                </a:cubicBezTo>
                <a:cubicBezTo>
                  <a:pt x="19121" y="8606"/>
                  <a:pt x="18940" y="8433"/>
                  <a:pt x="18783" y="8277"/>
                </a:cubicBezTo>
                <a:cubicBezTo>
                  <a:pt x="18516" y="8011"/>
                  <a:pt x="18503" y="7984"/>
                  <a:pt x="18584" y="7845"/>
                </a:cubicBezTo>
                <a:cubicBezTo>
                  <a:pt x="18685" y="7670"/>
                  <a:pt x="18754" y="7733"/>
                  <a:pt x="17736" y="7081"/>
                </a:cubicBezTo>
                <a:cubicBezTo>
                  <a:pt x="17357" y="6839"/>
                  <a:pt x="16939" y="6528"/>
                  <a:pt x="16807" y="6390"/>
                </a:cubicBezTo>
                <a:cubicBezTo>
                  <a:pt x="16498" y="6065"/>
                  <a:pt x="15224" y="4493"/>
                  <a:pt x="14856" y="3981"/>
                </a:cubicBezTo>
                <a:cubicBezTo>
                  <a:pt x="14700" y="3763"/>
                  <a:pt x="14526" y="3584"/>
                  <a:pt x="14470" y="3584"/>
                </a:cubicBezTo>
                <a:cubicBezTo>
                  <a:pt x="14414" y="3584"/>
                  <a:pt x="14297" y="3678"/>
                  <a:pt x="14210" y="3793"/>
                </a:cubicBezTo>
                <a:cubicBezTo>
                  <a:pt x="14123" y="3907"/>
                  <a:pt x="14028" y="4001"/>
                  <a:pt x="13998" y="4001"/>
                </a:cubicBezTo>
                <a:cubicBezTo>
                  <a:pt x="13925" y="4001"/>
                  <a:pt x="13616" y="3381"/>
                  <a:pt x="13618" y="3239"/>
                </a:cubicBezTo>
                <a:cubicBezTo>
                  <a:pt x="13619" y="3176"/>
                  <a:pt x="13652" y="3034"/>
                  <a:pt x="13692" y="2922"/>
                </a:cubicBezTo>
                <a:cubicBezTo>
                  <a:pt x="13732" y="2809"/>
                  <a:pt x="13753" y="2673"/>
                  <a:pt x="13739" y="2617"/>
                </a:cubicBezTo>
                <a:cubicBezTo>
                  <a:pt x="13726" y="2562"/>
                  <a:pt x="13533" y="2430"/>
                  <a:pt x="13312" y="2323"/>
                </a:cubicBezTo>
                <a:cubicBezTo>
                  <a:pt x="12939" y="2144"/>
                  <a:pt x="12886" y="2088"/>
                  <a:pt x="12587" y="1565"/>
                </a:cubicBezTo>
                <a:cubicBezTo>
                  <a:pt x="12410" y="1255"/>
                  <a:pt x="12233" y="1001"/>
                  <a:pt x="12194" y="1001"/>
                </a:cubicBezTo>
                <a:cubicBezTo>
                  <a:pt x="12156" y="1001"/>
                  <a:pt x="12032" y="1096"/>
                  <a:pt x="11920" y="1212"/>
                </a:cubicBezTo>
                <a:cubicBezTo>
                  <a:pt x="11594" y="1550"/>
                  <a:pt x="11360" y="1446"/>
                  <a:pt x="10845" y="734"/>
                </a:cubicBezTo>
                <a:lnTo>
                  <a:pt x="10430" y="158"/>
                </a:lnTo>
                <a:lnTo>
                  <a:pt x="10321" y="329"/>
                </a:lnTo>
                <a:cubicBezTo>
                  <a:pt x="10175" y="558"/>
                  <a:pt x="10037" y="545"/>
                  <a:pt x="9449" y="250"/>
                </a:cubicBezTo>
                <a:cubicBezTo>
                  <a:pt x="9175" y="112"/>
                  <a:pt x="8916" y="0"/>
                  <a:pt x="887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Analyse">
            <a:extLst>
              <a:ext uri="{FF2B5EF4-FFF2-40B4-BE49-F238E27FC236}">
                <a16:creationId xmlns:a16="http://schemas.microsoft.com/office/drawing/2014/main" id="{E472AFD7-4BFF-03DE-62DE-DA3A7FF31DE2}"/>
              </a:ext>
            </a:extLst>
          </p:cNvPr>
          <p:cNvSpPr/>
          <p:nvPr/>
        </p:nvSpPr>
        <p:spPr>
          <a:xfrm>
            <a:off x="7511970" y="12156528"/>
            <a:ext cx="4680030" cy="52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sz="4000" b="1" dirty="0"/>
              <a:t>Planung + Analyse</a:t>
            </a:r>
            <a:endParaRPr sz="4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3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4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5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6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7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8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9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10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12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13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14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15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aphicFrame>
        <p:nvGraphicFramePr>
          <p:cNvPr id="416" name="Tabelle"/>
          <p:cNvGraphicFramePr/>
          <p:nvPr>
            <p:extLst>
              <p:ext uri="{D42A27DB-BD31-4B8C-83A1-F6EECF244321}">
                <p14:modId xmlns:p14="http://schemas.microsoft.com/office/powerpoint/2010/main" val="4047845542"/>
              </p:ext>
            </p:extLst>
          </p:nvPr>
        </p:nvGraphicFramePr>
        <p:xfrm>
          <a:off x="1672065" y="2836985"/>
          <a:ext cx="16955859" cy="6671548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5651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1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931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4000" dirty="0" err="1"/>
                        <a:t>Entwicklung</a:t>
                      </a:r>
                      <a:r>
                        <a:rPr lang="de-DE" sz="4000" dirty="0" err="1"/>
                        <a:t>skosten</a:t>
                      </a:r>
                      <a:endParaRPr sz="40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4000" dirty="0"/>
                        <a:t>80</a:t>
                      </a:r>
                      <a:r>
                        <a:rPr sz="4000" dirty="0"/>
                        <a:t> 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4000" dirty="0"/>
                        <a:t>2</a:t>
                      </a:r>
                      <a:r>
                        <a:rPr sz="4000" dirty="0"/>
                        <a:t>.</a:t>
                      </a:r>
                      <a:r>
                        <a:rPr lang="de-DE" sz="4000" dirty="0"/>
                        <a:t>0</a:t>
                      </a:r>
                      <a:r>
                        <a:rPr sz="4000" dirty="0"/>
                        <a:t>00 EUR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9312">
                <a:tc>
                  <a:txBody>
                    <a:bodyPr/>
                    <a:lstStyle/>
                    <a:p>
                      <a:pPr defTabSz="914400"/>
                      <a:r>
                        <a:rPr lang="de-DE" sz="4000" dirty="0"/>
                        <a:t>Fachgespräch</a:t>
                      </a:r>
                      <a:endParaRPr sz="40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de-DE" sz="4000" dirty="0"/>
                        <a:t>3</a:t>
                      </a:r>
                      <a:r>
                        <a:rPr sz="4000" dirty="0"/>
                        <a:t> 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 dirty="0"/>
                        <a:t>   </a:t>
                      </a:r>
                      <a:r>
                        <a:rPr lang="de-DE" sz="4000" dirty="0"/>
                        <a:t>120</a:t>
                      </a:r>
                      <a:r>
                        <a:rPr sz="4000" dirty="0"/>
                        <a:t> EUR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9312">
                <a:tc>
                  <a:txBody>
                    <a:bodyPr/>
                    <a:lstStyle/>
                    <a:p>
                      <a:pPr defTabSz="914400"/>
                      <a:r>
                        <a:rPr sz="4000" dirty="0" err="1"/>
                        <a:t>Abnahme</a:t>
                      </a:r>
                      <a:r>
                        <a:rPr lang="de-DE" sz="4000" dirty="0" err="1"/>
                        <a:t>test</a:t>
                      </a:r>
                      <a:endParaRPr sz="40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de-DE" sz="4000" dirty="0"/>
                        <a:t>1</a:t>
                      </a:r>
                      <a:r>
                        <a:rPr sz="4000" dirty="0"/>
                        <a:t> 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 dirty="0"/>
                        <a:t>   </a:t>
                      </a:r>
                      <a:r>
                        <a:rPr lang="de-DE" sz="4000" dirty="0"/>
                        <a:t>40</a:t>
                      </a:r>
                      <a:r>
                        <a:rPr sz="4000" dirty="0"/>
                        <a:t> EUR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4300">
                <a:tc>
                  <a:txBody>
                    <a:bodyPr/>
                    <a:lstStyle/>
                    <a:p>
                      <a:pPr defTabSz="914400"/>
                      <a:r>
                        <a:rPr lang="de-DE" sz="40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Code-Review</a:t>
                      </a:r>
                      <a:endParaRPr sz="40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/>
                      </a:pPr>
                      <a:r>
                        <a:rPr lang="de-DE" sz="4000" dirty="0"/>
                        <a:t>2 h</a:t>
                      </a:r>
                    </a:p>
                    <a:p>
                      <a:pPr defTabSz="914400">
                        <a:defRPr sz="3200"/>
                      </a:pPr>
                      <a:endParaRPr sz="40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  </a:t>
                      </a:r>
                      <a:r>
                        <a:rPr lang="de-DE" sz="40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80</a:t>
                      </a:r>
                      <a:r>
                        <a:rPr sz="40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EUR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9312">
                <a:tc>
                  <a:txBody>
                    <a:bodyPr/>
                    <a:lstStyle/>
                    <a:p>
                      <a:pPr defTabSz="914400"/>
                      <a:r>
                        <a:rPr lang="de-DE" sz="4000" b="1" dirty="0"/>
                        <a:t>Gesamtkosten</a:t>
                      </a:r>
                      <a:endParaRPr sz="4000" b="1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de-DE" sz="4000" b="1" dirty="0"/>
                        <a:t> 2.240 EUR *</a:t>
                      </a:r>
                      <a:endParaRPr sz="4000" b="1" dirty="0"/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202897"/>
                  </a:ext>
                </a:extLst>
              </a:tr>
            </a:tbl>
          </a:graphicData>
        </a:graphic>
      </p:graphicFrame>
      <p:pic>
        <p:nvPicPr>
          <p:cNvPr id="417" name="bank-note-1463132_1920.jpg" descr="bank-note-1463132_1920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57932" y="8093509"/>
            <a:ext cx="3871454" cy="247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91" extrusionOk="0">
                <a:moveTo>
                  <a:pt x="8873" y="0"/>
                </a:moveTo>
                <a:cubicBezTo>
                  <a:pt x="8827" y="0"/>
                  <a:pt x="8725" y="259"/>
                  <a:pt x="8619" y="645"/>
                </a:cubicBezTo>
                <a:cubicBezTo>
                  <a:pt x="8522" y="1000"/>
                  <a:pt x="8375" y="1536"/>
                  <a:pt x="8292" y="1834"/>
                </a:cubicBezTo>
                <a:cubicBezTo>
                  <a:pt x="8209" y="2132"/>
                  <a:pt x="8054" y="2750"/>
                  <a:pt x="7947" y="3207"/>
                </a:cubicBezTo>
                <a:cubicBezTo>
                  <a:pt x="7566" y="4831"/>
                  <a:pt x="6962" y="5925"/>
                  <a:pt x="6256" y="6269"/>
                </a:cubicBezTo>
                <a:cubicBezTo>
                  <a:pt x="5900" y="6443"/>
                  <a:pt x="5795" y="6453"/>
                  <a:pt x="4441" y="6432"/>
                </a:cubicBezTo>
                <a:cubicBezTo>
                  <a:pt x="2976" y="6409"/>
                  <a:pt x="2637" y="6354"/>
                  <a:pt x="1766" y="6005"/>
                </a:cubicBezTo>
                <a:cubicBezTo>
                  <a:pt x="1181" y="5771"/>
                  <a:pt x="328" y="5624"/>
                  <a:pt x="252" y="5742"/>
                </a:cubicBezTo>
                <a:cubicBezTo>
                  <a:pt x="209" y="5810"/>
                  <a:pt x="238" y="6007"/>
                  <a:pt x="358" y="6481"/>
                </a:cubicBezTo>
                <a:cubicBezTo>
                  <a:pt x="767" y="8091"/>
                  <a:pt x="859" y="8498"/>
                  <a:pt x="831" y="8568"/>
                </a:cubicBezTo>
                <a:cubicBezTo>
                  <a:pt x="815" y="8609"/>
                  <a:pt x="621" y="8708"/>
                  <a:pt x="400" y="8790"/>
                </a:cubicBezTo>
                <a:cubicBezTo>
                  <a:pt x="180" y="8871"/>
                  <a:pt x="0" y="8979"/>
                  <a:pt x="0" y="9026"/>
                </a:cubicBezTo>
                <a:cubicBezTo>
                  <a:pt x="0" y="9139"/>
                  <a:pt x="480" y="9999"/>
                  <a:pt x="1183" y="11144"/>
                </a:cubicBezTo>
                <a:cubicBezTo>
                  <a:pt x="1774" y="12107"/>
                  <a:pt x="1817" y="12233"/>
                  <a:pt x="1704" y="12698"/>
                </a:cubicBezTo>
                <a:cubicBezTo>
                  <a:pt x="1669" y="12844"/>
                  <a:pt x="1577" y="12945"/>
                  <a:pt x="1386" y="13044"/>
                </a:cubicBezTo>
                <a:cubicBezTo>
                  <a:pt x="1238" y="13121"/>
                  <a:pt x="1105" y="13219"/>
                  <a:pt x="1088" y="13263"/>
                </a:cubicBezTo>
                <a:cubicBezTo>
                  <a:pt x="1070" y="13306"/>
                  <a:pt x="1252" y="13839"/>
                  <a:pt x="1492" y="14445"/>
                </a:cubicBezTo>
                <a:cubicBezTo>
                  <a:pt x="1732" y="15051"/>
                  <a:pt x="2132" y="16071"/>
                  <a:pt x="2381" y="16713"/>
                </a:cubicBezTo>
                <a:cubicBezTo>
                  <a:pt x="2942" y="18160"/>
                  <a:pt x="3093" y="18539"/>
                  <a:pt x="3776" y="20236"/>
                </a:cubicBezTo>
                <a:cubicBezTo>
                  <a:pt x="4076" y="20981"/>
                  <a:pt x="4326" y="21591"/>
                  <a:pt x="4333" y="21591"/>
                </a:cubicBezTo>
                <a:cubicBezTo>
                  <a:pt x="4491" y="21591"/>
                  <a:pt x="5707" y="20764"/>
                  <a:pt x="5761" y="20620"/>
                </a:cubicBezTo>
                <a:cubicBezTo>
                  <a:pt x="5784" y="20558"/>
                  <a:pt x="5849" y="20506"/>
                  <a:pt x="5905" y="20506"/>
                </a:cubicBezTo>
                <a:cubicBezTo>
                  <a:pt x="5960" y="20506"/>
                  <a:pt x="6053" y="20425"/>
                  <a:pt x="6112" y="20326"/>
                </a:cubicBezTo>
                <a:lnTo>
                  <a:pt x="6221" y="20145"/>
                </a:lnTo>
                <a:lnTo>
                  <a:pt x="6475" y="20523"/>
                </a:lnTo>
                <a:cubicBezTo>
                  <a:pt x="6615" y="20730"/>
                  <a:pt x="6829" y="21057"/>
                  <a:pt x="6952" y="21252"/>
                </a:cubicBezTo>
                <a:cubicBezTo>
                  <a:pt x="7168" y="21592"/>
                  <a:pt x="7181" y="21600"/>
                  <a:pt x="7324" y="21487"/>
                </a:cubicBezTo>
                <a:cubicBezTo>
                  <a:pt x="7405" y="21423"/>
                  <a:pt x="7578" y="21288"/>
                  <a:pt x="7706" y="21189"/>
                </a:cubicBezTo>
                <a:lnTo>
                  <a:pt x="7938" y="21009"/>
                </a:lnTo>
                <a:lnTo>
                  <a:pt x="8095" y="21217"/>
                </a:lnTo>
                <a:cubicBezTo>
                  <a:pt x="8182" y="21331"/>
                  <a:pt x="8282" y="21425"/>
                  <a:pt x="8316" y="21425"/>
                </a:cubicBezTo>
                <a:cubicBezTo>
                  <a:pt x="8351" y="21425"/>
                  <a:pt x="8505" y="21293"/>
                  <a:pt x="8659" y="21130"/>
                </a:cubicBezTo>
                <a:cubicBezTo>
                  <a:pt x="8894" y="20882"/>
                  <a:pt x="8968" y="20842"/>
                  <a:pt x="9123" y="20887"/>
                </a:cubicBezTo>
                <a:cubicBezTo>
                  <a:pt x="9281" y="20934"/>
                  <a:pt x="9364" y="20887"/>
                  <a:pt x="9693" y="20568"/>
                </a:cubicBezTo>
                <a:cubicBezTo>
                  <a:pt x="9906" y="20363"/>
                  <a:pt x="10587" y="19761"/>
                  <a:pt x="11208" y="19230"/>
                </a:cubicBezTo>
                <a:cubicBezTo>
                  <a:pt x="12250" y="18338"/>
                  <a:pt x="12348" y="18271"/>
                  <a:pt x="12508" y="18342"/>
                </a:cubicBezTo>
                <a:cubicBezTo>
                  <a:pt x="12602" y="18385"/>
                  <a:pt x="13052" y="18537"/>
                  <a:pt x="13507" y="18679"/>
                </a:cubicBezTo>
                <a:cubicBezTo>
                  <a:pt x="14972" y="19134"/>
                  <a:pt x="16742" y="19823"/>
                  <a:pt x="18403" y="20589"/>
                </a:cubicBezTo>
                <a:cubicBezTo>
                  <a:pt x="18886" y="20812"/>
                  <a:pt x="19424" y="21052"/>
                  <a:pt x="19599" y="21123"/>
                </a:cubicBezTo>
                <a:cubicBezTo>
                  <a:pt x="19775" y="21194"/>
                  <a:pt x="19970" y="21275"/>
                  <a:pt x="20032" y="21304"/>
                </a:cubicBezTo>
                <a:cubicBezTo>
                  <a:pt x="20175" y="21368"/>
                  <a:pt x="20194" y="21284"/>
                  <a:pt x="20452" y="19383"/>
                </a:cubicBezTo>
                <a:cubicBezTo>
                  <a:pt x="20558" y="18603"/>
                  <a:pt x="20773" y="17045"/>
                  <a:pt x="20930" y="15922"/>
                </a:cubicBezTo>
                <a:cubicBezTo>
                  <a:pt x="21534" y="11596"/>
                  <a:pt x="21600" y="11065"/>
                  <a:pt x="21551" y="10988"/>
                </a:cubicBezTo>
                <a:cubicBezTo>
                  <a:pt x="21507" y="10919"/>
                  <a:pt x="20592" y="10537"/>
                  <a:pt x="19360" y="10073"/>
                </a:cubicBezTo>
                <a:cubicBezTo>
                  <a:pt x="19112" y="9979"/>
                  <a:pt x="18887" y="9868"/>
                  <a:pt x="18859" y="9827"/>
                </a:cubicBezTo>
                <a:cubicBezTo>
                  <a:pt x="18827" y="9780"/>
                  <a:pt x="18903" y="9601"/>
                  <a:pt x="19058" y="9355"/>
                </a:cubicBezTo>
                <a:cubicBezTo>
                  <a:pt x="19340" y="8906"/>
                  <a:pt x="19359" y="8803"/>
                  <a:pt x="19188" y="8661"/>
                </a:cubicBezTo>
                <a:cubicBezTo>
                  <a:pt x="19122" y="8607"/>
                  <a:pt x="18940" y="8433"/>
                  <a:pt x="18783" y="8277"/>
                </a:cubicBezTo>
                <a:cubicBezTo>
                  <a:pt x="18516" y="8011"/>
                  <a:pt x="18504" y="7986"/>
                  <a:pt x="18584" y="7847"/>
                </a:cubicBezTo>
                <a:cubicBezTo>
                  <a:pt x="18686" y="7672"/>
                  <a:pt x="18754" y="7732"/>
                  <a:pt x="17736" y="7080"/>
                </a:cubicBezTo>
                <a:cubicBezTo>
                  <a:pt x="17357" y="6838"/>
                  <a:pt x="16939" y="6528"/>
                  <a:pt x="16807" y="6390"/>
                </a:cubicBezTo>
                <a:cubicBezTo>
                  <a:pt x="16498" y="6066"/>
                  <a:pt x="15225" y="4493"/>
                  <a:pt x="14857" y="3981"/>
                </a:cubicBezTo>
                <a:cubicBezTo>
                  <a:pt x="14701" y="3763"/>
                  <a:pt x="14527" y="3585"/>
                  <a:pt x="14471" y="3585"/>
                </a:cubicBezTo>
                <a:cubicBezTo>
                  <a:pt x="14415" y="3585"/>
                  <a:pt x="14299" y="3679"/>
                  <a:pt x="14212" y="3793"/>
                </a:cubicBezTo>
                <a:cubicBezTo>
                  <a:pt x="14125" y="3908"/>
                  <a:pt x="14030" y="4001"/>
                  <a:pt x="14000" y="4001"/>
                </a:cubicBezTo>
                <a:cubicBezTo>
                  <a:pt x="13926" y="4001"/>
                  <a:pt x="13615" y="3381"/>
                  <a:pt x="13617" y="3239"/>
                </a:cubicBezTo>
                <a:cubicBezTo>
                  <a:pt x="13618" y="3176"/>
                  <a:pt x="13653" y="3035"/>
                  <a:pt x="13692" y="2923"/>
                </a:cubicBezTo>
                <a:cubicBezTo>
                  <a:pt x="13732" y="2811"/>
                  <a:pt x="13752" y="2673"/>
                  <a:pt x="13739" y="2618"/>
                </a:cubicBezTo>
                <a:cubicBezTo>
                  <a:pt x="13725" y="2563"/>
                  <a:pt x="13534" y="2430"/>
                  <a:pt x="13312" y="2323"/>
                </a:cubicBezTo>
                <a:cubicBezTo>
                  <a:pt x="12939" y="2144"/>
                  <a:pt x="12886" y="2087"/>
                  <a:pt x="12587" y="1564"/>
                </a:cubicBezTo>
                <a:cubicBezTo>
                  <a:pt x="12410" y="1253"/>
                  <a:pt x="12234" y="1002"/>
                  <a:pt x="12196" y="1002"/>
                </a:cubicBezTo>
                <a:cubicBezTo>
                  <a:pt x="12157" y="1002"/>
                  <a:pt x="12034" y="1094"/>
                  <a:pt x="11922" y="1210"/>
                </a:cubicBezTo>
                <a:cubicBezTo>
                  <a:pt x="11596" y="1548"/>
                  <a:pt x="11360" y="1447"/>
                  <a:pt x="10845" y="735"/>
                </a:cubicBezTo>
                <a:lnTo>
                  <a:pt x="10430" y="159"/>
                </a:lnTo>
                <a:lnTo>
                  <a:pt x="10321" y="329"/>
                </a:lnTo>
                <a:cubicBezTo>
                  <a:pt x="10175" y="558"/>
                  <a:pt x="10039" y="545"/>
                  <a:pt x="9450" y="250"/>
                </a:cubicBezTo>
                <a:cubicBezTo>
                  <a:pt x="9176" y="112"/>
                  <a:pt x="8916" y="0"/>
                  <a:pt x="887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18" name="* pro Stunde wurde mit 10 Euro Bereitstellungskosten kalkuliert"/>
          <p:cNvSpPr txBox="1"/>
          <p:nvPr/>
        </p:nvSpPr>
        <p:spPr>
          <a:xfrm>
            <a:off x="1812166" y="9619117"/>
            <a:ext cx="84221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* pro </a:t>
            </a:r>
            <a:r>
              <a:rPr dirty="0" err="1"/>
              <a:t>Stunde</a:t>
            </a:r>
            <a:r>
              <a:rPr dirty="0"/>
              <a:t> </a:t>
            </a:r>
            <a:r>
              <a:rPr dirty="0" err="1"/>
              <a:t>wurde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lang="de-DE" dirty="0"/>
              <a:t>25</a:t>
            </a:r>
            <a:r>
              <a:rPr dirty="0"/>
              <a:t> Euro </a:t>
            </a:r>
            <a:r>
              <a:rPr lang="de-DE" dirty="0" err="1"/>
              <a:t>Entwicklu</a:t>
            </a:r>
            <a:r>
              <a:rPr dirty="0" err="1"/>
              <a:t>ngskosten</a:t>
            </a:r>
            <a:r>
              <a:rPr dirty="0"/>
              <a:t> </a:t>
            </a:r>
            <a:r>
              <a:rPr dirty="0" err="1"/>
              <a:t>kalkuliert</a:t>
            </a:r>
            <a:endParaRPr dirty="0"/>
          </a:p>
        </p:txBody>
      </p:sp>
      <p:sp>
        <p:nvSpPr>
          <p:cNvPr id="2" name="* pro Stunde wurde mit 10 Euro Bereitstellungskosten kalkuliert">
            <a:extLst>
              <a:ext uri="{FF2B5EF4-FFF2-40B4-BE49-F238E27FC236}">
                <a16:creationId xmlns:a16="http://schemas.microsoft.com/office/drawing/2014/main" id="{A4059F6C-27DC-DE98-FB00-9D1D11FF4593}"/>
              </a:ext>
            </a:extLst>
          </p:cNvPr>
          <p:cNvSpPr txBox="1"/>
          <p:nvPr/>
        </p:nvSpPr>
        <p:spPr>
          <a:xfrm>
            <a:off x="1812166" y="10045837"/>
            <a:ext cx="69355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* pro </a:t>
            </a:r>
            <a:r>
              <a:rPr dirty="0" err="1"/>
              <a:t>Stunde</a:t>
            </a:r>
            <a:r>
              <a:rPr dirty="0"/>
              <a:t> </a:t>
            </a:r>
            <a:r>
              <a:rPr dirty="0" err="1"/>
              <a:t>wurde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lang="de-DE" dirty="0"/>
              <a:t>40</a:t>
            </a:r>
            <a:r>
              <a:rPr dirty="0"/>
              <a:t> Euro </a:t>
            </a:r>
            <a:r>
              <a:rPr lang="de-DE" dirty="0"/>
              <a:t>der Rest </a:t>
            </a:r>
            <a:r>
              <a:rPr dirty="0" err="1"/>
              <a:t>kalkuliert</a:t>
            </a:r>
            <a:endParaRPr dirty="0"/>
          </a:p>
        </p:txBody>
      </p:sp>
      <p:sp>
        <p:nvSpPr>
          <p:cNvPr id="3" name="Analyse">
            <a:extLst>
              <a:ext uri="{FF2B5EF4-FFF2-40B4-BE49-F238E27FC236}">
                <a16:creationId xmlns:a16="http://schemas.microsoft.com/office/drawing/2014/main" id="{D243261E-792E-CA85-1A83-A205FE156E91}"/>
              </a:ext>
            </a:extLst>
          </p:cNvPr>
          <p:cNvSpPr/>
          <p:nvPr/>
        </p:nvSpPr>
        <p:spPr>
          <a:xfrm>
            <a:off x="7511970" y="12156528"/>
            <a:ext cx="4680030" cy="52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sz="4000" b="1" dirty="0"/>
              <a:t>Planung + Analyse</a:t>
            </a:r>
            <a:endParaRPr sz="4000" b="1" dirty="0"/>
          </a:p>
        </p:txBody>
      </p:sp>
      <p:pic>
        <p:nvPicPr>
          <p:cNvPr id="4" name="Rechteck Rechteck" descr="Rechteck Rechteck">
            <a:extLst>
              <a:ext uri="{FF2B5EF4-FFF2-40B4-BE49-F238E27FC236}">
                <a16:creationId xmlns:a16="http://schemas.microsoft.com/office/drawing/2014/main" id="{A660382F-EC10-F77F-3528-B50C361605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14" y="9632561"/>
            <a:ext cx="9709626" cy="437692"/>
          </a:xfrm>
          <a:prstGeom prst="rect">
            <a:avLst/>
          </a:prstGeom>
        </p:spPr>
      </p:pic>
      <p:pic>
        <p:nvPicPr>
          <p:cNvPr id="5" name="Rechteck Rechteck" descr="Rechteck Rechteck">
            <a:extLst>
              <a:ext uri="{FF2B5EF4-FFF2-40B4-BE49-F238E27FC236}">
                <a16:creationId xmlns:a16="http://schemas.microsoft.com/office/drawing/2014/main" id="{8B13E524-F023-E40C-2744-38615BDB99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14" y="10108406"/>
            <a:ext cx="9709626" cy="40935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3A27DFD-0D72-1407-8A85-3D8A3447A768}"/>
              </a:ext>
            </a:extLst>
          </p:cNvPr>
          <p:cNvSpPr/>
          <p:nvPr/>
        </p:nvSpPr>
        <p:spPr>
          <a:xfrm>
            <a:off x="1672065" y="2840240"/>
            <a:ext cx="16955859" cy="133662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95F8C41-93B2-BE1A-176B-BE74ADE5801A}"/>
              </a:ext>
            </a:extLst>
          </p:cNvPr>
          <p:cNvSpPr/>
          <p:nvPr/>
        </p:nvSpPr>
        <p:spPr>
          <a:xfrm>
            <a:off x="1648266" y="4190309"/>
            <a:ext cx="16955859" cy="400687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Rechteck Rechteck" descr="Rechteck Rechteck">
            <a:extLst>
              <a:ext uri="{FF2B5EF4-FFF2-40B4-BE49-F238E27FC236}">
                <a16:creationId xmlns:a16="http://schemas.microsoft.com/office/drawing/2014/main" id="{8F072036-C43B-22A4-8D70-6E0EA8FC85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7541" y="8429657"/>
            <a:ext cx="3601750" cy="846405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7C5EEAF-7061-C52A-A3CE-0203983F2C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3E74FFB-E1A4-F390-D281-E642C03DAA40}"/>
              </a:ext>
            </a:extLst>
          </p:cNvPr>
          <p:cNvSpPr/>
          <p:nvPr/>
        </p:nvSpPr>
        <p:spPr>
          <a:xfrm>
            <a:off x="-2766646" y="4083685"/>
            <a:ext cx="18561989" cy="1821415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b="1" dirty="0">
                <a:solidFill>
                  <a:schemeClr val="tx1">
                    <a:lumMod val="50000"/>
                  </a:schemeClr>
                </a:solidFill>
                <a:sym typeface="Calibri"/>
              </a:rPr>
              <a:t>LWV-</a:t>
            </a:r>
            <a:r>
              <a:rPr lang="en-US" sz="9600" b="1" dirty="0" err="1">
                <a:solidFill>
                  <a:schemeClr val="tx1">
                    <a:lumMod val="50000"/>
                  </a:schemeClr>
                </a:solidFill>
                <a:sym typeface="Calibri"/>
              </a:rPr>
              <a:t>Metadaten</a:t>
            </a:r>
            <a:r>
              <a:rPr lang="en-US" sz="9600" b="1" dirty="0">
                <a:solidFill>
                  <a:srgbClr val="FF0000"/>
                </a:solidFill>
                <a:sym typeface="Calibri"/>
              </a:rPr>
              <a:t> </a:t>
            </a:r>
            <a:r>
              <a:rPr lang="en-US" sz="9600" b="1" dirty="0">
                <a:solidFill>
                  <a:schemeClr val="tx1">
                    <a:lumMod val="50000"/>
                  </a:schemeClr>
                </a:solidFill>
                <a:sym typeface="Calibri"/>
              </a:rPr>
              <a:t>Tool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4C7833-F2D4-8E6D-6C9D-8687F8ACA1C4}"/>
              </a:ext>
            </a:extLst>
          </p:cNvPr>
          <p:cNvSpPr/>
          <p:nvPr/>
        </p:nvSpPr>
        <p:spPr>
          <a:xfrm>
            <a:off x="0" y="13106400"/>
            <a:ext cx="15795343" cy="609599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600" dirty="0">
                <a:solidFill>
                  <a:schemeClr val="tx1">
                    <a:lumMod val="50000"/>
                  </a:schemeClr>
                </a:solidFill>
              </a:rPr>
              <a:t>Ahmad Darwish, 25.01.2024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F8A0AFA-7387-434E-8E7B-812F5E6A2F8B}"/>
              </a:ext>
            </a:extLst>
          </p:cNvPr>
          <p:cNvSpPr/>
          <p:nvPr/>
        </p:nvSpPr>
        <p:spPr>
          <a:xfrm>
            <a:off x="0" y="8721607"/>
            <a:ext cx="19972020" cy="2767007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8800" dirty="0">
                <a:solidFill>
                  <a:schemeClr val="tx1">
                    <a:lumMod val="50000"/>
                  </a:schemeClr>
                </a:solidFill>
              </a:rPr>
              <a:t>Tool </a:t>
            </a:r>
            <a:r>
              <a:rPr lang="en-US" sz="8800" dirty="0" err="1">
                <a:solidFill>
                  <a:schemeClr val="tx1">
                    <a:lumMod val="50000"/>
                  </a:schemeClr>
                </a:solidFill>
              </a:rPr>
              <a:t>zur</a:t>
            </a:r>
            <a:r>
              <a:rPr lang="en-US" sz="8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8800" dirty="0" err="1">
                <a:solidFill>
                  <a:schemeClr val="tx1">
                    <a:lumMod val="50000"/>
                  </a:schemeClr>
                </a:solidFill>
              </a:rPr>
              <a:t>Verwaltung</a:t>
            </a:r>
            <a:r>
              <a:rPr lang="en-US" sz="8800" dirty="0">
                <a:solidFill>
                  <a:schemeClr val="tx1">
                    <a:lumMod val="50000"/>
                  </a:schemeClr>
                </a:solidFill>
              </a:rPr>
              <a:t> von </a:t>
            </a:r>
            <a:r>
              <a:rPr lang="en-US" sz="8800" dirty="0" err="1">
                <a:solidFill>
                  <a:schemeClr val="tx1">
                    <a:lumMod val="50000"/>
                  </a:schemeClr>
                </a:solidFill>
              </a:rPr>
              <a:t>Metadaten</a:t>
            </a:r>
            <a:r>
              <a:rPr lang="en-US" sz="8800" dirty="0">
                <a:solidFill>
                  <a:schemeClr val="tx1">
                    <a:lumMod val="50000"/>
                  </a:schemeClr>
                </a:solidFill>
              </a:rPr>
              <a:t> für </a:t>
            </a:r>
            <a:r>
              <a:rPr lang="en-US" sz="8800" dirty="0" err="1">
                <a:solidFill>
                  <a:schemeClr val="tx1">
                    <a:lumMod val="50000"/>
                  </a:schemeClr>
                </a:solidFill>
              </a:rPr>
              <a:t>Schriftstückvorlagen</a:t>
            </a:r>
            <a:endParaRPr lang="en-US" sz="8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Grafik 5" descr="Ein Bild, das Text, Schrift, Grafiken, Logo enthält.">
            <a:extLst>
              <a:ext uri="{FF2B5EF4-FFF2-40B4-BE49-F238E27FC236}">
                <a16:creationId xmlns:a16="http://schemas.microsoft.com/office/drawing/2014/main" id="{170A31C6-56D3-5539-591C-9FC83DD994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01699" y="503017"/>
            <a:ext cx="5314713" cy="1628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4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5" name="Kreis"/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6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7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8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9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50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51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53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54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55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56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57" name="Entwurf"/>
          <p:cNvSpPr txBox="1"/>
          <p:nvPr/>
        </p:nvSpPr>
        <p:spPr>
          <a:xfrm>
            <a:off x="9438005" y="3936888"/>
            <a:ext cx="5507991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t>Entwurf</a:t>
            </a:r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D67EF6B4-66EB-2539-987C-0C057EB38CE8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8" y="0"/>
            <a:ext cx="24383302" cy="114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">
            <a:extLst>
              <a:ext uri="{FF2B5EF4-FFF2-40B4-BE49-F238E27FC236}">
                <a16:creationId xmlns:a16="http://schemas.microsoft.com/office/drawing/2014/main" id="{9F9C5B68-B989-0EBA-8E44-5AB14AC07DFC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Linie">
            <a:extLst>
              <a:ext uri="{FF2B5EF4-FFF2-40B4-BE49-F238E27FC236}">
                <a16:creationId xmlns:a16="http://schemas.microsoft.com/office/drawing/2014/main" id="{BB5DA3A5-B1AF-F999-6C28-5F52E94F395A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" name="Kreis">
            <a:extLst>
              <a:ext uri="{FF2B5EF4-FFF2-40B4-BE49-F238E27FC236}">
                <a16:creationId xmlns:a16="http://schemas.microsoft.com/office/drawing/2014/main" id="{F81CCDA1-2A74-6BA7-640F-F1FAA0A1E71E}"/>
              </a:ext>
            </a:extLst>
          </p:cNvPr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" name="Kreis">
            <a:extLst>
              <a:ext uri="{FF2B5EF4-FFF2-40B4-BE49-F238E27FC236}">
                <a16:creationId xmlns:a16="http://schemas.microsoft.com/office/drawing/2014/main" id="{6123D4F2-8F3B-6D7A-ABB6-23DB024D5453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" name="Kreis">
            <a:extLst>
              <a:ext uri="{FF2B5EF4-FFF2-40B4-BE49-F238E27FC236}">
                <a16:creationId xmlns:a16="http://schemas.microsoft.com/office/drawing/2014/main" id="{C3924DCD-4297-696E-816F-313B841C95D8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Kreis">
            <a:extLst>
              <a:ext uri="{FF2B5EF4-FFF2-40B4-BE49-F238E27FC236}">
                <a16:creationId xmlns:a16="http://schemas.microsoft.com/office/drawing/2014/main" id="{3DBA3849-CABC-D445-B4A7-15D4A18EB87B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Kreis">
            <a:extLst>
              <a:ext uri="{FF2B5EF4-FFF2-40B4-BE49-F238E27FC236}">
                <a16:creationId xmlns:a16="http://schemas.microsoft.com/office/drawing/2014/main" id="{91671827-9A00-BC59-5567-4EA8BD58E151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Vorstellung">
            <a:extLst>
              <a:ext uri="{FF2B5EF4-FFF2-40B4-BE49-F238E27FC236}">
                <a16:creationId xmlns:a16="http://schemas.microsoft.com/office/drawing/2014/main" id="{A274F35D-B043-C8F6-2CDB-27DC1B02CC15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5" name="Das Projekt">
            <a:extLst>
              <a:ext uri="{FF2B5EF4-FFF2-40B4-BE49-F238E27FC236}">
                <a16:creationId xmlns:a16="http://schemas.microsoft.com/office/drawing/2014/main" id="{562E4DBF-5E5B-35DC-936E-CEC1211B2F82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7" name="Entwurf">
            <a:extLst>
              <a:ext uri="{FF2B5EF4-FFF2-40B4-BE49-F238E27FC236}">
                <a16:creationId xmlns:a16="http://schemas.microsoft.com/office/drawing/2014/main" id="{398F45AA-A64C-AC41-F180-E9BB9A1FA8AE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8" name="Implementierung">
            <a:extLst>
              <a:ext uri="{FF2B5EF4-FFF2-40B4-BE49-F238E27FC236}">
                <a16:creationId xmlns:a16="http://schemas.microsoft.com/office/drawing/2014/main" id="{B4A4C778-C486-131F-B96F-09B43E25EA99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9" name="Fazit + Ausblick">
            <a:extLst>
              <a:ext uri="{FF2B5EF4-FFF2-40B4-BE49-F238E27FC236}">
                <a16:creationId xmlns:a16="http://schemas.microsoft.com/office/drawing/2014/main" id="{BE750F86-5989-03A2-258B-6922299FADA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0" name="Kreis">
            <a:extLst>
              <a:ext uri="{FF2B5EF4-FFF2-40B4-BE49-F238E27FC236}">
                <a16:creationId xmlns:a16="http://schemas.microsoft.com/office/drawing/2014/main" id="{82DE9531-1F92-9587-0D8A-3EBB44B1F99C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F3C7DE0-2A41-7341-9F48-68E9A77BEE1A}"/>
              </a:ext>
            </a:extLst>
          </p:cNvPr>
          <p:cNvSpPr/>
          <p:nvPr/>
        </p:nvSpPr>
        <p:spPr>
          <a:xfrm>
            <a:off x="-1645920" y="0"/>
            <a:ext cx="26029920" cy="1668651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0000" dirty="0" err="1">
                <a:solidFill>
                  <a:srgbClr val="17356C"/>
                </a:solidFill>
                <a:latin typeface="Arial Black" panose="020B0A04020102020204" pitchFamily="34" charset="0"/>
              </a:rPr>
              <a:t>Edok</a:t>
            </a:r>
            <a:r>
              <a:rPr lang="de-DE" sz="10000" dirty="0">
                <a:solidFill>
                  <a:srgbClr val="17356C"/>
                </a:solidFill>
                <a:latin typeface="Arial Black" panose="020B0A04020102020204" pitchFamily="34" charset="0"/>
              </a:rPr>
              <a:t> Tabellen</a:t>
            </a:r>
            <a:endParaRPr lang="de-DE" sz="10000" kern="1200" dirty="0">
              <a:solidFill>
                <a:srgbClr val="17356C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28EC20D0-42B5-1617-56B8-854EDF8D3B87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09436EA-838D-E41F-CFFC-91D60486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02655" y="2971800"/>
            <a:ext cx="6489839" cy="3883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6E49209-AD43-A9C2-51A9-66ED6893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DFB"/>
              </a:clrFrom>
              <a:clrTo>
                <a:srgbClr val="FE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42697" y="2971800"/>
            <a:ext cx="6352901" cy="38839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F2D3F86-E04A-4F73-E852-7DBF7D5C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62856" y="7157413"/>
            <a:ext cx="6627558" cy="4284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80C7C46E-A4FB-2709-425A-4632091A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42697" y="7282003"/>
            <a:ext cx="6592217" cy="41552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hteck">
            <a:extLst>
              <a:ext uri="{FF2B5EF4-FFF2-40B4-BE49-F238E27FC236}">
                <a16:creationId xmlns:a16="http://schemas.microsoft.com/office/drawing/2014/main" id="{33D9E3A0-5EAB-9EC9-840A-6BCA817F726F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Shape 176">
            <a:extLst>
              <a:ext uri="{FF2B5EF4-FFF2-40B4-BE49-F238E27FC236}">
                <a16:creationId xmlns:a16="http://schemas.microsoft.com/office/drawing/2014/main" id="{43A472AF-C696-8622-2999-8E7A98D0E92B}"/>
              </a:ext>
            </a:extLst>
          </p:cNvPr>
          <p:cNvSpPr/>
          <p:nvPr/>
        </p:nvSpPr>
        <p:spPr>
          <a:xfrm>
            <a:off x="6949456" y="5744977"/>
            <a:ext cx="4521217" cy="111074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56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Edok_Vor</a:t>
            </a:r>
            <a:r>
              <a:rPr lang="de-DE" sz="5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lage</a:t>
            </a:r>
            <a:endParaRPr lang="de-DE" sz="5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76">
            <a:extLst>
              <a:ext uri="{FF2B5EF4-FFF2-40B4-BE49-F238E27FC236}">
                <a16:creationId xmlns:a16="http://schemas.microsoft.com/office/drawing/2014/main" id="{3DE5695D-D449-BB37-29AE-8346D5AEDD31}"/>
              </a:ext>
            </a:extLst>
          </p:cNvPr>
          <p:cNvSpPr/>
          <p:nvPr/>
        </p:nvSpPr>
        <p:spPr>
          <a:xfrm>
            <a:off x="13134296" y="5744976"/>
            <a:ext cx="5731006" cy="1036113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56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Edok_Metadatum</a:t>
            </a:r>
            <a:endParaRPr lang="de-DE" sz="5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hape 180">
            <a:extLst>
              <a:ext uri="{FF2B5EF4-FFF2-40B4-BE49-F238E27FC236}">
                <a16:creationId xmlns:a16="http://schemas.microsoft.com/office/drawing/2014/main" id="{6178C863-D4AF-6EEE-24DF-E50F2FDED4B5}"/>
              </a:ext>
            </a:extLst>
          </p:cNvPr>
          <p:cNvCxnSpPr/>
          <p:nvPr/>
        </p:nvCxnSpPr>
        <p:spPr>
          <a:xfrm>
            <a:off x="11965668" y="-49838"/>
            <a:ext cx="0" cy="1371600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181">
            <a:extLst>
              <a:ext uri="{FF2B5EF4-FFF2-40B4-BE49-F238E27FC236}">
                <a16:creationId xmlns:a16="http://schemas.microsoft.com/office/drawing/2014/main" id="{D6C0BDDC-55D5-C69C-3B6A-FA15FBBA9670}"/>
              </a:ext>
            </a:extLst>
          </p:cNvPr>
          <p:cNvCxnSpPr>
            <a:cxnSpLocks/>
          </p:cNvCxnSpPr>
          <p:nvPr/>
        </p:nvCxnSpPr>
        <p:spPr>
          <a:xfrm>
            <a:off x="3048000" y="6855718"/>
            <a:ext cx="16294802" cy="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hape 176">
            <a:extLst>
              <a:ext uri="{FF2B5EF4-FFF2-40B4-BE49-F238E27FC236}">
                <a16:creationId xmlns:a16="http://schemas.microsoft.com/office/drawing/2014/main" id="{729E17F8-C0CE-2FFD-2ED7-65F726382ED5}"/>
              </a:ext>
            </a:extLst>
          </p:cNvPr>
          <p:cNvSpPr/>
          <p:nvPr/>
        </p:nvSpPr>
        <p:spPr>
          <a:xfrm>
            <a:off x="4862856" y="9831815"/>
            <a:ext cx="6651868" cy="1555511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5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Edok_Vorlagenbaum_vorlage</a:t>
            </a:r>
            <a:endParaRPr lang="de-DE" sz="5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80">
            <a:extLst>
              <a:ext uri="{FF2B5EF4-FFF2-40B4-BE49-F238E27FC236}">
                <a16:creationId xmlns:a16="http://schemas.microsoft.com/office/drawing/2014/main" id="{3731CAC7-EB4E-3C62-C6B1-26398056DA6C}"/>
              </a:ext>
            </a:extLst>
          </p:cNvPr>
          <p:cNvCxnSpPr/>
          <p:nvPr/>
        </p:nvCxnSpPr>
        <p:spPr>
          <a:xfrm>
            <a:off x="11965668" y="-19358"/>
            <a:ext cx="0" cy="1371600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81">
            <a:extLst>
              <a:ext uri="{FF2B5EF4-FFF2-40B4-BE49-F238E27FC236}">
                <a16:creationId xmlns:a16="http://schemas.microsoft.com/office/drawing/2014/main" id="{D086F44B-39E8-02CF-62B0-C8A087142662}"/>
              </a:ext>
            </a:extLst>
          </p:cNvPr>
          <p:cNvCxnSpPr>
            <a:cxnSpLocks/>
          </p:cNvCxnSpPr>
          <p:nvPr/>
        </p:nvCxnSpPr>
        <p:spPr>
          <a:xfrm>
            <a:off x="3048000" y="6855718"/>
            <a:ext cx="16294802" cy="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Linie">
            <a:extLst>
              <a:ext uri="{FF2B5EF4-FFF2-40B4-BE49-F238E27FC236}">
                <a16:creationId xmlns:a16="http://schemas.microsoft.com/office/drawing/2014/main" id="{1B93F131-CF74-ABF2-932E-A5DE94F05C19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" name="Kreis">
            <a:extLst>
              <a:ext uri="{FF2B5EF4-FFF2-40B4-BE49-F238E27FC236}">
                <a16:creationId xmlns:a16="http://schemas.microsoft.com/office/drawing/2014/main" id="{50D6BFA0-5558-C4FA-31D8-DE5127946DA3}"/>
              </a:ext>
            </a:extLst>
          </p:cNvPr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" name="Kreis">
            <a:extLst>
              <a:ext uri="{FF2B5EF4-FFF2-40B4-BE49-F238E27FC236}">
                <a16:creationId xmlns:a16="http://schemas.microsoft.com/office/drawing/2014/main" id="{AD305E49-F912-F701-A126-14403539A3A7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727B913F-A411-8C13-2B57-4DBE69D7146B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Kreis">
            <a:extLst>
              <a:ext uri="{FF2B5EF4-FFF2-40B4-BE49-F238E27FC236}">
                <a16:creationId xmlns:a16="http://schemas.microsoft.com/office/drawing/2014/main" id="{84FB249B-F914-5A69-78FA-2174D0EE6726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Kreis">
            <a:extLst>
              <a:ext uri="{FF2B5EF4-FFF2-40B4-BE49-F238E27FC236}">
                <a16:creationId xmlns:a16="http://schemas.microsoft.com/office/drawing/2014/main" id="{85E13F7D-B1A7-5304-1D7B-45026B6393AD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Vorstellung">
            <a:extLst>
              <a:ext uri="{FF2B5EF4-FFF2-40B4-BE49-F238E27FC236}">
                <a16:creationId xmlns:a16="http://schemas.microsoft.com/office/drawing/2014/main" id="{B4B1AC11-B60A-F4AC-A25C-67C91BA0B3A7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0" name="Das Projekt">
            <a:extLst>
              <a:ext uri="{FF2B5EF4-FFF2-40B4-BE49-F238E27FC236}">
                <a16:creationId xmlns:a16="http://schemas.microsoft.com/office/drawing/2014/main" id="{F7FCBFEB-8EA4-8A3C-B043-7723825B6026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2" name="Entwurf">
            <a:extLst>
              <a:ext uri="{FF2B5EF4-FFF2-40B4-BE49-F238E27FC236}">
                <a16:creationId xmlns:a16="http://schemas.microsoft.com/office/drawing/2014/main" id="{DEA57DE9-DE32-7740-B32C-9DAE099EBD9F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3" name="Implementierung">
            <a:extLst>
              <a:ext uri="{FF2B5EF4-FFF2-40B4-BE49-F238E27FC236}">
                <a16:creationId xmlns:a16="http://schemas.microsoft.com/office/drawing/2014/main" id="{37E14E4F-B22D-42E3-7451-468FAA6769EC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4" name="Fazit + Ausblick">
            <a:extLst>
              <a:ext uri="{FF2B5EF4-FFF2-40B4-BE49-F238E27FC236}">
                <a16:creationId xmlns:a16="http://schemas.microsoft.com/office/drawing/2014/main" id="{6BAF471D-25F7-8A32-8698-544F58944C6D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5" name="Kreis">
            <a:extLst>
              <a:ext uri="{FF2B5EF4-FFF2-40B4-BE49-F238E27FC236}">
                <a16:creationId xmlns:a16="http://schemas.microsoft.com/office/drawing/2014/main" id="{0C36C5F2-7ADE-59AB-EF68-6797F6AF2BD8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Shape 176">
            <a:extLst>
              <a:ext uri="{FF2B5EF4-FFF2-40B4-BE49-F238E27FC236}">
                <a16:creationId xmlns:a16="http://schemas.microsoft.com/office/drawing/2014/main" id="{8FD4FD5C-10C2-6BB6-46CA-A4AC31A24EED}"/>
              </a:ext>
            </a:extLst>
          </p:cNvPr>
          <p:cNvSpPr/>
          <p:nvPr/>
        </p:nvSpPr>
        <p:spPr>
          <a:xfrm>
            <a:off x="12465148" y="9831815"/>
            <a:ext cx="6644640" cy="15859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5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Edok_Folgeschreiben_Konfiguration</a:t>
            </a:r>
            <a:endParaRPr lang="de-DE" sz="5600" b="1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8" name="Analyse">
            <a:extLst>
              <a:ext uri="{FF2B5EF4-FFF2-40B4-BE49-F238E27FC236}">
                <a16:creationId xmlns:a16="http://schemas.microsoft.com/office/drawing/2014/main" id="{6FC8862F-9EA4-89D2-0F0E-8C0516C54C35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101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1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2" name="Kreis"/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3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4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5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6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7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88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90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91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92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93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94" name="UML Klassendiagramm"/>
          <p:cNvSpPr txBox="1"/>
          <p:nvPr/>
        </p:nvSpPr>
        <p:spPr>
          <a:xfrm>
            <a:off x="1135302" y="1869539"/>
            <a:ext cx="1374735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Entity-</a:t>
            </a:r>
            <a:r>
              <a:rPr lang="de-DE" dirty="0" err="1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Relationship</a:t>
            </a:r>
            <a:r>
              <a:rPr lang="de-DE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-Modell</a:t>
            </a:r>
            <a:r>
              <a:rPr lang="de-DE" dirty="0"/>
              <a:t> (ERM)</a:t>
            </a:r>
            <a:endParaRPr dirty="0"/>
          </a:p>
        </p:txBody>
      </p:sp>
      <p:pic>
        <p:nvPicPr>
          <p:cNvPr id="3" name="Grafik 2" descr="Ein Bild, das Zeichnung, Stickerei, Muster,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FE485AC-E058-BC7F-9B52-EFDC9EB9C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0127"/>
            <a:ext cx="24334839" cy="836170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61961246-27AE-5ACD-3566-CFE28B79530B}"/>
              </a:ext>
            </a:extLst>
          </p:cNvPr>
          <p:cNvSpPr/>
          <p:nvPr/>
        </p:nvSpPr>
        <p:spPr>
          <a:xfrm>
            <a:off x="6139269" y="2698661"/>
            <a:ext cx="12056300" cy="4348695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B640A65-9452-7C89-A76A-B314342BBD1A}"/>
              </a:ext>
            </a:extLst>
          </p:cNvPr>
          <p:cNvSpPr/>
          <p:nvPr/>
        </p:nvSpPr>
        <p:spPr>
          <a:xfrm>
            <a:off x="16344900" y="7234884"/>
            <a:ext cx="6893648" cy="4075744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C5E6BA2-2378-C98E-929E-0EF8C22812A2}"/>
              </a:ext>
            </a:extLst>
          </p:cNvPr>
          <p:cNvSpPr/>
          <p:nvPr/>
        </p:nvSpPr>
        <p:spPr>
          <a:xfrm>
            <a:off x="698" y="7646688"/>
            <a:ext cx="7117487" cy="3671111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8C542D8B-C01E-9009-FF17-13FA6D7D73B0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62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">
            <a:extLst>
              <a:ext uri="{FF2B5EF4-FFF2-40B4-BE49-F238E27FC236}">
                <a16:creationId xmlns:a16="http://schemas.microsoft.com/office/drawing/2014/main" id="{A2D2F6FB-8B12-11A2-5A62-87F03AFF9868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D3820CDD-D82A-D30A-596F-4705DE7F6228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" name="Kreis">
            <a:extLst>
              <a:ext uri="{FF2B5EF4-FFF2-40B4-BE49-F238E27FC236}">
                <a16:creationId xmlns:a16="http://schemas.microsoft.com/office/drawing/2014/main" id="{5CD2417D-A6D3-6AE7-C80E-2689E581CC3A}"/>
              </a:ext>
            </a:extLst>
          </p:cNvPr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F91C503F-3A6B-951E-507C-AF14419AC2D4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C830FD75-E8FA-33EA-CDDA-BDD5F72F540E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F55096EF-EB1A-A0D1-E285-902E5D8A5BB2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A2193617-3444-A1E0-5582-09A2B9719EB3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Vorstellung">
            <a:extLst>
              <a:ext uri="{FF2B5EF4-FFF2-40B4-BE49-F238E27FC236}">
                <a16:creationId xmlns:a16="http://schemas.microsoft.com/office/drawing/2014/main" id="{0EB56E61-1578-B9E3-EECC-9A9F94B0650C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0" name="Das Projekt">
            <a:extLst>
              <a:ext uri="{FF2B5EF4-FFF2-40B4-BE49-F238E27FC236}">
                <a16:creationId xmlns:a16="http://schemas.microsoft.com/office/drawing/2014/main" id="{CA362E38-CF0E-F1CA-FAA1-3F0A3185BC2C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2" name="Entwurf">
            <a:extLst>
              <a:ext uri="{FF2B5EF4-FFF2-40B4-BE49-F238E27FC236}">
                <a16:creationId xmlns:a16="http://schemas.microsoft.com/office/drawing/2014/main" id="{40276AA9-C9A3-2440-DA93-253CDBE00545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3" name="Implementierung">
            <a:extLst>
              <a:ext uri="{FF2B5EF4-FFF2-40B4-BE49-F238E27FC236}">
                <a16:creationId xmlns:a16="http://schemas.microsoft.com/office/drawing/2014/main" id="{F61B03B7-64ED-5B7C-A2EB-2E46E247094B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4" name="Fazit + Ausblick">
            <a:extLst>
              <a:ext uri="{FF2B5EF4-FFF2-40B4-BE49-F238E27FC236}">
                <a16:creationId xmlns:a16="http://schemas.microsoft.com/office/drawing/2014/main" id="{3F3944AE-F8FC-E20C-174D-5736ADA0C2FD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5" name="Kreis">
            <a:extLst>
              <a:ext uri="{FF2B5EF4-FFF2-40B4-BE49-F238E27FC236}">
                <a16:creationId xmlns:a16="http://schemas.microsoft.com/office/drawing/2014/main" id="{90DC4908-0D71-68E0-FF33-1A7E6FB19AEF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321B21FA-460E-0899-E374-4F035CB84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306030"/>
              </p:ext>
            </p:extLst>
          </p:nvPr>
        </p:nvGraphicFramePr>
        <p:xfrm>
          <a:off x="8049984" y="4476489"/>
          <a:ext cx="8854693" cy="660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F3020BD-E100-E246-8DE7-77CDEEDFB331}"/>
              </a:ext>
            </a:extLst>
          </p:cNvPr>
          <p:cNvGrpSpPr/>
          <p:nvPr/>
        </p:nvGrpSpPr>
        <p:grpSpPr>
          <a:xfrm rot="10800000">
            <a:off x="10033386" y="6057431"/>
            <a:ext cx="534935" cy="3071568"/>
            <a:chOff x="1995115" y="1483777"/>
            <a:chExt cx="368275" cy="1096445"/>
          </a:xfrm>
        </p:grpSpPr>
        <p:sp>
          <p:nvSpPr>
            <p:cNvPr id="18" name="Pfeil nach rechts 7">
              <a:extLst>
                <a:ext uri="{FF2B5EF4-FFF2-40B4-BE49-F238E27FC236}">
                  <a16:creationId xmlns:a16="http://schemas.microsoft.com/office/drawing/2014/main" id="{38E799B5-035E-E2D5-A3FA-975F5B97F72C}"/>
                </a:ext>
              </a:extLst>
            </p:cNvPr>
            <p:cNvSpPr/>
            <p:nvPr/>
          </p:nvSpPr>
          <p:spPr>
            <a:xfrm rot="7200000">
              <a:off x="1631030" y="1847862"/>
              <a:ext cx="1096445" cy="368275"/>
            </a:xfrm>
            <a:prstGeom prst="right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sz="4800"/>
            </a:p>
          </p:txBody>
        </p:sp>
        <p:sp>
          <p:nvSpPr>
            <p:cNvPr id="19" name="Pfeil nach rechts 4">
              <a:extLst>
                <a:ext uri="{FF2B5EF4-FFF2-40B4-BE49-F238E27FC236}">
                  <a16:creationId xmlns:a16="http://schemas.microsoft.com/office/drawing/2014/main" id="{591D3317-A7D8-CD3B-19CB-151A4D582733}"/>
                </a:ext>
              </a:extLst>
            </p:cNvPr>
            <p:cNvSpPr/>
            <p:nvPr/>
          </p:nvSpPr>
          <p:spPr>
            <a:xfrm rot="18000000">
              <a:off x="1741512" y="1921517"/>
              <a:ext cx="875480" cy="220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3000" kern="1200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ADAB0F99-B677-5DE0-7177-FCAC8BF785F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92700" y="9449859"/>
            <a:ext cx="2474545" cy="16305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3806367-B9C2-28AE-40A3-B2EE55738F5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5064">
            <a:off x="17294814" y="8865812"/>
            <a:ext cx="3095876" cy="256338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E09D13F-6EFC-2133-9414-B754BC03774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98142" y="1960254"/>
            <a:ext cx="2925309" cy="2516235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879B3B4-3AC1-8172-B40B-76F8F8F558F0}"/>
              </a:ext>
            </a:extLst>
          </p:cNvPr>
          <p:cNvGrpSpPr/>
          <p:nvPr/>
        </p:nvGrpSpPr>
        <p:grpSpPr>
          <a:xfrm rot="7164335">
            <a:off x="14052893" y="6003379"/>
            <a:ext cx="542621" cy="3118425"/>
            <a:chOff x="1995115" y="1483777"/>
            <a:chExt cx="368275" cy="1096445"/>
          </a:xfrm>
        </p:grpSpPr>
        <p:sp>
          <p:nvSpPr>
            <p:cNvPr id="24" name="Pfeil nach rechts 14">
              <a:extLst>
                <a:ext uri="{FF2B5EF4-FFF2-40B4-BE49-F238E27FC236}">
                  <a16:creationId xmlns:a16="http://schemas.microsoft.com/office/drawing/2014/main" id="{442EB86A-E007-FC78-5B3F-2721CF187C2E}"/>
                </a:ext>
              </a:extLst>
            </p:cNvPr>
            <p:cNvSpPr/>
            <p:nvPr/>
          </p:nvSpPr>
          <p:spPr>
            <a:xfrm rot="7200000">
              <a:off x="1631030" y="1847862"/>
              <a:ext cx="1096445" cy="368275"/>
            </a:xfrm>
            <a:prstGeom prst="right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sz="4800"/>
            </a:p>
          </p:txBody>
        </p:sp>
        <p:sp>
          <p:nvSpPr>
            <p:cNvPr id="25" name="Pfeil nach rechts 4">
              <a:extLst>
                <a:ext uri="{FF2B5EF4-FFF2-40B4-BE49-F238E27FC236}">
                  <a16:creationId xmlns:a16="http://schemas.microsoft.com/office/drawing/2014/main" id="{99F4F23A-DB85-9B94-75A3-C62A94EB87B3}"/>
                </a:ext>
              </a:extLst>
            </p:cNvPr>
            <p:cNvSpPr/>
            <p:nvPr/>
          </p:nvSpPr>
          <p:spPr>
            <a:xfrm rot="18000000">
              <a:off x="1741512" y="1921517"/>
              <a:ext cx="875480" cy="220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3000" kern="12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66A9AE2-222B-98EB-3E80-B7C76E8AA5E1}"/>
              </a:ext>
            </a:extLst>
          </p:cNvPr>
          <p:cNvCxnSpPr>
            <a:cxnSpLocks/>
          </p:cNvCxnSpPr>
          <p:nvPr/>
        </p:nvCxnSpPr>
        <p:spPr>
          <a:xfrm>
            <a:off x="13114543" y="6450986"/>
            <a:ext cx="1759697" cy="2812248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CC1A47-2BF1-601B-2075-5F94198C718C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13530631" y="6220434"/>
            <a:ext cx="1553316" cy="2515011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7020D-314D-674F-96C2-6DD85B5A36BB}"/>
              </a:ext>
            </a:extLst>
          </p:cNvPr>
          <p:cNvCxnSpPr>
            <a:cxnSpLocks/>
          </p:cNvCxnSpPr>
          <p:nvPr/>
        </p:nvCxnSpPr>
        <p:spPr>
          <a:xfrm flipH="1">
            <a:off x="11523978" y="10223282"/>
            <a:ext cx="1773110" cy="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3CCE90C-D2F1-4811-8B38-DEE966E231F6}"/>
              </a:ext>
            </a:extLst>
          </p:cNvPr>
          <p:cNvCxnSpPr>
            <a:cxnSpLocks/>
          </p:cNvCxnSpPr>
          <p:nvPr/>
        </p:nvCxnSpPr>
        <p:spPr>
          <a:xfrm flipV="1">
            <a:off x="9474342" y="6234216"/>
            <a:ext cx="1626982" cy="2681184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459EC21-D9F9-EBB4-807D-44E8FF087D77}"/>
              </a:ext>
            </a:extLst>
          </p:cNvPr>
          <p:cNvCxnSpPr>
            <a:cxnSpLocks/>
          </p:cNvCxnSpPr>
          <p:nvPr/>
        </p:nvCxnSpPr>
        <p:spPr>
          <a:xfrm flipH="1">
            <a:off x="9741714" y="6450986"/>
            <a:ext cx="1681099" cy="290790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UML Klassendiagramm">
            <a:extLst>
              <a:ext uri="{FF2B5EF4-FFF2-40B4-BE49-F238E27FC236}">
                <a16:creationId xmlns:a16="http://schemas.microsoft.com/office/drawing/2014/main" id="{393FE6D0-0E1D-2810-DC31-4B9F08DB2396}"/>
              </a:ext>
            </a:extLst>
          </p:cNvPr>
          <p:cNvSpPr txBox="1"/>
          <p:nvPr/>
        </p:nvSpPr>
        <p:spPr>
          <a:xfrm>
            <a:off x="2084279" y="1869539"/>
            <a:ext cx="529629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Architektur</a:t>
            </a:r>
            <a:endParaRPr dirty="0"/>
          </a:p>
        </p:txBody>
      </p:sp>
      <p:sp>
        <p:nvSpPr>
          <p:cNvPr id="29" name="Analyse">
            <a:extLst>
              <a:ext uri="{FF2B5EF4-FFF2-40B4-BE49-F238E27FC236}">
                <a16:creationId xmlns:a16="http://schemas.microsoft.com/office/drawing/2014/main" id="{9A44CFE9-3BCE-A281-5ED6-B34CC9F825F0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27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2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Kreis"/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4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5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6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7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8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529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531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532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533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534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5" name="Delphi_FINAL_ICO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0543" y="7820827"/>
            <a:ext cx="5270244" cy="1907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ndy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3518" y="5761566"/>
            <a:ext cx="8323482" cy="52473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1" name="Gruppieren"/>
          <p:cNvGrpSpPr/>
          <p:nvPr/>
        </p:nvGrpSpPr>
        <p:grpSpPr>
          <a:xfrm>
            <a:off x="2667000" y="2583610"/>
            <a:ext cx="19050000" cy="7620001"/>
            <a:chOff x="0" y="0"/>
            <a:chExt cx="19050000" cy="7620000"/>
          </a:xfrm>
        </p:grpSpPr>
        <p:sp>
          <p:nvSpPr>
            <p:cNvPr id="539" name="Rechteck"/>
            <p:cNvSpPr/>
            <p:nvPr/>
          </p:nvSpPr>
          <p:spPr>
            <a:xfrm>
              <a:off x="9493250" y="0"/>
              <a:ext cx="63500" cy="7620000"/>
            </a:xfrm>
            <a:prstGeom prst="rect">
              <a:avLst/>
            </a:prstGeom>
            <a:solidFill>
              <a:srgbClr val="3168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0" name="Rechteck"/>
            <p:cNvSpPr/>
            <p:nvPr/>
          </p:nvSpPr>
          <p:spPr>
            <a:xfrm>
              <a:off x="0" y="3778250"/>
              <a:ext cx="19050000" cy="63500"/>
            </a:xfrm>
            <a:prstGeom prst="rect">
              <a:avLst/>
            </a:prstGeom>
            <a:solidFill>
              <a:srgbClr val="3168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42" name="Technologien"/>
          <p:cNvSpPr txBox="1"/>
          <p:nvPr/>
        </p:nvSpPr>
        <p:spPr>
          <a:xfrm>
            <a:off x="2666999" y="1890734"/>
            <a:ext cx="5516577" cy="116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 err="1"/>
              <a:t>Technologien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6FF50C-6D2B-8EF2-9CF5-04A0F4DCEF9F}"/>
              </a:ext>
            </a:extLst>
          </p:cNvPr>
          <p:cNvSpPr txBox="1"/>
          <p:nvPr/>
        </p:nvSpPr>
        <p:spPr>
          <a:xfrm>
            <a:off x="1852816" y="4579081"/>
            <a:ext cx="5187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b="1" dirty="0">
                <a:latin typeface="Calibri" panose="020F0502020204030204" pitchFamily="34" charset="0"/>
              </a:rPr>
              <a:t>MVC</a:t>
            </a:r>
          </a:p>
        </p:txBody>
      </p:sp>
      <p:pic>
        <p:nvPicPr>
          <p:cNvPr id="15" name="Grafik 14" descr="Ein Bild, das Screenshot, Kreis, Text, Grafiken enthält.&#10;&#10;Automatisch generierte Beschreibung">
            <a:extLst>
              <a:ext uri="{FF2B5EF4-FFF2-40B4-BE49-F238E27FC236}">
                <a16:creationId xmlns:a16="http://schemas.microsoft.com/office/drawing/2014/main" id="{67B2A4C4-AC22-E5C4-6A38-5AB000D12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91" y="3483006"/>
            <a:ext cx="5485714" cy="2438095"/>
          </a:xfrm>
          <a:prstGeom prst="rect">
            <a:avLst/>
          </a:prstGeom>
        </p:spPr>
      </p:pic>
      <p:pic>
        <p:nvPicPr>
          <p:cNvPr id="21" name="Grafik 20" descr="Ein Bild, das Clipart, Logo, Grafiken, Schrift enthält.&#10;&#10;Automatisch generierte Beschreibung">
            <a:extLst>
              <a:ext uri="{FF2B5EF4-FFF2-40B4-BE49-F238E27FC236}">
                <a16:creationId xmlns:a16="http://schemas.microsoft.com/office/drawing/2014/main" id="{2DCA81B7-4034-B583-1E56-8F29ADCD8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282" y="1457264"/>
            <a:ext cx="4482851" cy="4792725"/>
          </a:xfrm>
          <a:prstGeom prst="rect">
            <a:avLst/>
          </a:prstGeom>
        </p:spPr>
      </p:pic>
      <p:sp>
        <p:nvSpPr>
          <p:cNvPr id="3" name="Analyse">
            <a:extLst>
              <a:ext uri="{FF2B5EF4-FFF2-40B4-BE49-F238E27FC236}">
                <a16:creationId xmlns:a16="http://schemas.microsoft.com/office/drawing/2014/main" id="{4D9895E6-3EAE-0294-B4D4-449323E2D56C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8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9" name="Kreis"/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0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1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2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3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4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555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557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558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559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560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1" name="Implementierung"/>
          <p:cNvSpPr txBox="1"/>
          <p:nvPr/>
        </p:nvSpPr>
        <p:spPr>
          <a:xfrm>
            <a:off x="6226988" y="3936888"/>
            <a:ext cx="11930025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dirty="0" err="1"/>
              <a:t>Implementierung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BB597B-F27B-D194-CE75-D69B1A01D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096" y="3656504"/>
            <a:ext cx="4464496" cy="4464496"/>
          </a:xfrm>
          <a:prstGeom prst="rect">
            <a:avLst/>
          </a:prstGeom>
        </p:spPr>
      </p:pic>
      <p:pic>
        <p:nvPicPr>
          <p:cNvPr id="22" name="Grafik 21" descr="Ein Bild, das Text, Schrift, Logo, Symbol enthält.&#10;&#10;Automatisch generierte Beschreibung">
            <a:extLst>
              <a:ext uri="{FF2B5EF4-FFF2-40B4-BE49-F238E27FC236}">
                <a16:creationId xmlns:a16="http://schemas.microsoft.com/office/drawing/2014/main" id="{F30BAF4A-10E0-CAD0-15B9-D3BC744D8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718" y="7429535"/>
            <a:ext cx="3300859" cy="3300859"/>
          </a:xfrm>
          <a:prstGeom prst="rect">
            <a:avLst/>
          </a:prstGeom>
        </p:spPr>
      </p:pic>
      <p:sp>
        <p:nvSpPr>
          <p:cNvPr id="2" name="Analyse">
            <a:extLst>
              <a:ext uri="{FF2B5EF4-FFF2-40B4-BE49-F238E27FC236}">
                <a16:creationId xmlns:a16="http://schemas.microsoft.com/office/drawing/2014/main" id="{1CE3C8C6-0D04-F11F-9DBA-F94100B1780C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">
            <a:extLst>
              <a:ext uri="{FF2B5EF4-FFF2-40B4-BE49-F238E27FC236}">
                <a16:creationId xmlns:a16="http://schemas.microsoft.com/office/drawing/2014/main" id="{87DF9B02-1D85-D885-19F9-34CF5517B15E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FC67FBDD-BBFF-08CA-041D-56D76B847020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D2F61185-A04B-D15E-BDF5-1EA64B16FFDB}"/>
              </a:ext>
            </a:extLst>
          </p:cNvPr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614C9B49-356E-2642-0709-550C367D4151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B0970F16-09DB-EBBF-371A-D8D8F42D4E15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64AABA24-41F2-BD55-091E-337DF42AEEA7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37D273B2-3D44-075E-B875-38913F124B6A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BC0EA67D-E40C-0341-C77A-0B368E1FA428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05555B74-7E00-5B53-6167-E3829674CEE6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3BC7D7DB-D8BC-6731-1191-7CD4632313FE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67B2318F-1CCE-507C-380D-2AE8257C9FDB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CE17D151-A3EC-CEBF-8AC4-ACD3C18B79F6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C39C47CA-5428-E4B4-67A9-F6AC1ED80D32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" name="Grafik 16" descr="Ein Bild, das Text, Dokument, Screenshot, Schrift enthält.&#10;&#10;Automatisch generierte Beschreibung">
            <a:extLst>
              <a:ext uri="{FF2B5EF4-FFF2-40B4-BE49-F238E27FC236}">
                <a16:creationId xmlns:a16="http://schemas.microsoft.com/office/drawing/2014/main" id="{82B38BC6-C15A-2FAD-2A0D-017C2E841E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9E9E9"/>
              </a:clrFrom>
              <a:clrTo>
                <a:srgbClr val="E9E9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46" y="2507599"/>
            <a:ext cx="13471908" cy="8572854"/>
          </a:xfrm>
          <a:prstGeom prst="rect">
            <a:avLst/>
          </a:prstGeom>
        </p:spPr>
      </p:pic>
      <p:sp>
        <p:nvSpPr>
          <p:cNvPr id="18" name="UML Klassendiagramm">
            <a:extLst>
              <a:ext uri="{FF2B5EF4-FFF2-40B4-BE49-F238E27FC236}">
                <a16:creationId xmlns:a16="http://schemas.microsoft.com/office/drawing/2014/main" id="{CA4381F9-3E35-CD5C-2EE4-D2D9D37015A0}"/>
              </a:ext>
            </a:extLst>
          </p:cNvPr>
          <p:cNvSpPr txBox="1"/>
          <p:nvPr/>
        </p:nvSpPr>
        <p:spPr>
          <a:xfrm>
            <a:off x="2423160" y="1400619"/>
            <a:ext cx="1041979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/>
              <a:t>UML </a:t>
            </a:r>
            <a:r>
              <a:rPr dirty="0" err="1"/>
              <a:t>Klassendiagramm</a:t>
            </a:r>
            <a:endParaRPr dirty="0"/>
          </a:p>
        </p:txBody>
      </p: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80C775B2-6B1B-6550-987E-CF81DE5FDB8B}"/>
              </a:ext>
            </a:extLst>
          </p:cNvPr>
          <p:cNvSpPr txBox="1">
            <a:spLocks/>
          </p:cNvSpPr>
          <p:nvPr/>
        </p:nvSpPr>
        <p:spPr>
          <a:xfrm>
            <a:off x="165310" y="6858000"/>
            <a:ext cx="2425910" cy="396256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r" hangingPunct="1">
              <a:buFontTx/>
              <a:buNone/>
            </a:pPr>
            <a:r>
              <a:rPr lang="de-DE" dirty="0"/>
              <a:t>Model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66AC0E-3F75-9951-A57E-C1AC688DFC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8829" y="7626193"/>
            <a:ext cx="1163582" cy="97143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D385472C-B050-8C1B-2258-8C17301DED20}"/>
              </a:ext>
            </a:extLst>
          </p:cNvPr>
          <p:cNvSpPr/>
          <p:nvPr/>
        </p:nvSpPr>
        <p:spPr>
          <a:xfrm>
            <a:off x="5456046" y="2507599"/>
            <a:ext cx="13471908" cy="8746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318567C-45E0-73B8-6A45-7B34A8114314}"/>
              </a:ext>
            </a:extLst>
          </p:cNvPr>
          <p:cNvCxnSpPr>
            <a:cxnSpLocks/>
          </p:cNvCxnSpPr>
          <p:nvPr/>
        </p:nvCxnSpPr>
        <p:spPr>
          <a:xfrm>
            <a:off x="2700439" y="7460655"/>
            <a:ext cx="2709637" cy="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nalyse">
            <a:extLst>
              <a:ext uri="{FF2B5EF4-FFF2-40B4-BE49-F238E27FC236}">
                <a16:creationId xmlns:a16="http://schemas.microsoft.com/office/drawing/2014/main" id="{D34F47CD-9EE6-81FC-CDDD-BF6F5AC04F65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73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">
            <a:extLst>
              <a:ext uri="{FF2B5EF4-FFF2-40B4-BE49-F238E27FC236}">
                <a16:creationId xmlns:a16="http://schemas.microsoft.com/office/drawing/2014/main" id="{229CB345-0876-21BF-1839-EE8108D57F3E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C2D7D22F-B35E-4226-4EAA-7AE0ECD7E21F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FF92458A-7BD3-8947-064B-339B1885E452}"/>
              </a:ext>
            </a:extLst>
          </p:cNvPr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5D04BDC2-94F9-4572-2222-8DCEAF18D80C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8686F2D-B3F2-ABB4-5839-A00103A8F882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9A86D512-05AC-DD2E-8E45-A2699E9AB880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AF15BF52-B373-8C5C-7472-9DC29395C56A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0C9A55E4-6E0E-B8FB-C06F-E04B0A690236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0C150C38-2953-BED9-0BEA-C35913F712FA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F9A5A72B-FF3A-4900-C947-DC9C2DD7000A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6549881C-DB0D-866C-4D4F-D87D565F1D0B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D1B12E55-3A8B-7A19-2241-EFB8F9802FB0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12B95F5A-AD3A-DF78-78CF-5A5D4AF3AA77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" name="Grafik 16" descr="Ein Bild, das Text, Screenshot, parallel, Diagramm enthält.&#10;&#10;Automatisch generierte Beschreibung">
            <a:extLst>
              <a:ext uri="{FF2B5EF4-FFF2-40B4-BE49-F238E27FC236}">
                <a16:creationId xmlns:a16="http://schemas.microsoft.com/office/drawing/2014/main" id="{E735E116-E3F9-E298-167E-834CD2D6E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31" y="2365032"/>
            <a:ext cx="9753600" cy="9076795"/>
          </a:xfrm>
          <a:prstGeom prst="rect">
            <a:avLst/>
          </a:prstGeom>
        </p:spPr>
      </p:pic>
      <p:sp>
        <p:nvSpPr>
          <p:cNvPr id="18" name="UML Klassendiagramm">
            <a:extLst>
              <a:ext uri="{FF2B5EF4-FFF2-40B4-BE49-F238E27FC236}">
                <a16:creationId xmlns:a16="http://schemas.microsoft.com/office/drawing/2014/main" id="{E5AC0286-4CF1-4F54-CB99-B1E0ED0C2D1B}"/>
              </a:ext>
            </a:extLst>
          </p:cNvPr>
          <p:cNvSpPr txBox="1"/>
          <p:nvPr/>
        </p:nvSpPr>
        <p:spPr>
          <a:xfrm>
            <a:off x="2423160" y="1400619"/>
            <a:ext cx="1041979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/>
              <a:t>UML </a:t>
            </a:r>
            <a:r>
              <a:rPr dirty="0" err="1"/>
              <a:t>Klassendiagramm</a:t>
            </a:r>
            <a:endParaRPr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1EE4589-06EF-9164-7BB8-2E31EDE20D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20784">
            <a:off x="1490049" y="3975590"/>
            <a:ext cx="1584176" cy="13626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58381-CBB8-2B79-5DDA-ECDCE5FA03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7249">
            <a:off x="1243012" y="7849443"/>
            <a:ext cx="1477886" cy="1223690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53AC8FF9-CB41-EF86-7C68-2CEFC0A647D8}"/>
              </a:ext>
            </a:extLst>
          </p:cNvPr>
          <p:cNvSpPr/>
          <p:nvPr/>
        </p:nvSpPr>
        <p:spPr>
          <a:xfrm>
            <a:off x="12441135" y="5469580"/>
            <a:ext cx="4147052" cy="2693932"/>
          </a:xfrm>
          <a:prstGeom prst="ellipse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4818A2A-8707-3C5D-B38E-7111865F4705}"/>
              </a:ext>
            </a:extLst>
          </p:cNvPr>
          <p:cNvSpPr/>
          <p:nvPr/>
        </p:nvSpPr>
        <p:spPr>
          <a:xfrm>
            <a:off x="6707931" y="2507599"/>
            <a:ext cx="9753600" cy="2327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DEED4A8-0973-21EC-13E2-969C00313D81}"/>
              </a:ext>
            </a:extLst>
          </p:cNvPr>
          <p:cNvSpPr/>
          <p:nvPr/>
        </p:nvSpPr>
        <p:spPr>
          <a:xfrm>
            <a:off x="6707931" y="4834746"/>
            <a:ext cx="9753600" cy="66070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D68A62F-C2B5-2C58-3678-D460CA37AC1D}"/>
              </a:ext>
            </a:extLst>
          </p:cNvPr>
          <p:cNvSpPr txBox="1"/>
          <p:nvPr/>
        </p:nvSpPr>
        <p:spPr>
          <a:xfrm>
            <a:off x="18900298" y="6313648"/>
            <a:ext cx="335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rgbClr val="000000"/>
                </a:solidFill>
              </a:rPr>
              <a:t>Validation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08DB56D-7E8F-AF81-7F6F-632144CA63C3}"/>
              </a:ext>
            </a:extLst>
          </p:cNvPr>
          <p:cNvSpPr txBox="1"/>
          <p:nvPr/>
        </p:nvSpPr>
        <p:spPr>
          <a:xfrm>
            <a:off x="244701" y="7008756"/>
            <a:ext cx="3474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rgbClr val="000000"/>
                </a:solidFill>
              </a:rPr>
              <a:t>Controller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F1F656B-A105-D526-621E-2F94D0090015}"/>
              </a:ext>
            </a:extLst>
          </p:cNvPr>
          <p:cNvSpPr txBox="1"/>
          <p:nvPr/>
        </p:nvSpPr>
        <p:spPr>
          <a:xfrm>
            <a:off x="1403065" y="2954796"/>
            <a:ext cx="151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rgbClr val="000000"/>
                </a:solidFill>
              </a:rPr>
              <a:t>View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D7BB508-4CD8-A25A-DD3B-DA1639C7DB97}"/>
              </a:ext>
            </a:extLst>
          </p:cNvPr>
          <p:cNvCxnSpPr>
            <a:cxnSpLocks/>
          </p:cNvCxnSpPr>
          <p:nvPr/>
        </p:nvCxnSpPr>
        <p:spPr>
          <a:xfrm>
            <a:off x="3626818" y="7802880"/>
            <a:ext cx="2682542" cy="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4F0172C-F543-6C63-CD07-4BF23CACEF16}"/>
              </a:ext>
            </a:extLst>
          </p:cNvPr>
          <p:cNvCxnSpPr>
            <a:cxnSpLocks/>
          </p:cNvCxnSpPr>
          <p:nvPr/>
        </p:nvCxnSpPr>
        <p:spPr>
          <a:xfrm>
            <a:off x="3599723" y="3859245"/>
            <a:ext cx="2709637" cy="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DEF233-A93A-8CDB-EAD9-B8E2F455E99E}"/>
              </a:ext>
            </a:extLst>
          </p:cNvPr>
          <p:cNvCxnSpPr>
            <a:cxnSpLocks/>
          </p:cNvCxnSpPr>
          <p:nvPr/>
        </p:nvCxnSpPr>
        <p:spPr>
          <a:xfrm flipH="1">
            <a:off x="16725040" y="6805914"/>
            <a:ext cx="241948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nalyse">
            <a:extLst>
              <a:ext uri="{FF2B5EF4-FFF2-40B4-BE49-F238E27FC236}">
                <a16:creationId xmlns:a16="http://schemas.microsoft.com/office/drawing/2014/main" id="{BBD558FA-165D-EE07-36A0-BD0DA4762884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46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cedure TIndyKontoHandler.HandleNewMail;…">
            <a:extLst>
              <a:ext uri="{FF2B5EF4-FFF2-40B4-BE49-F238E27FC236}">
                <a16:creationId xmlns:a16="http://schemas.microsoft.com/office/drawing/2014/main" id="{C82F2D92-367D-9C10-8682-D9A6C33ED206}"/>
              </a:ext>
            </a:extLst>
          </p:cNvPr>
          <p:cNvSpPr txBox="1"/>
          <p:nvPr/>
        </p:nvSpPr>
        <p:spPr>
          <a:xfrm>
            <a:off x="3317373" y="2730109"/>
            <a:ext cx="18389407" cy="1949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write_meta_Query</a:t>
            </a:r>
            <a:r>
              <a:rPr lang="de-DE" dirty="0"/>
              <a:t> ( String </a:t>
            </a:r>
            <a:r>
              <a:rPr lang="de-DE" dirty="0" err="1"/>
              <a:t>filePath</a:t>
            </a:r>
            <a:r>
              <a:rPr lang="de-DE" dirty="0"/>
              <a:t>, </a:t>
            </a:r>
            <a:r>
              <a:rPr lang="de-DE" dirty="0" err="1"/>
              <a:t>int</a:t>
            </a:r>
            <a:r>
              <a:rPr lang="de-DE" dirty="0"/>
              <a:t> IDMETA, String EDOK_VORLAGE_ID, String META_CODE, String VALUE, String ANLAGE_DATUM_META, String </a:t>
            </a:r>
            <a:r>
              <a:rPr lang="de-DE" dirty="0" err="1"/>
              <a:t>ANLAGE_USER_NR_Meta</a:t>
            </a:r>
            <a:r>
              <a:rPr lang="de-DE" dirty="0"/>
              <a:t>, String ANLAGE_ORGNR_META) 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{                   		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 err="1"/>
              <a:t>Löschen_comitted</a:t>
            </a:r>
            <a:r>
              <a:rPr lang="de-DE" dirty="0"/>
              <a:t>(</a:t>
            </a:r>
            <a:r>
              <a:rPr lang="de-DE" dirty="0" err="1"/>
              <a:t>filePath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String </a:t>
            </a:r>
            <a:r>
              <a:rPr lang="de-DE" dirty="0" err="1"/>
              <a:t>MetaQuery</a:t>
            </a:r>
            <a:r>
              <a:rPr lang="de-DE" dirty="0"/>
              <a:t> = "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`</a:t>
            </a:r>
            <a:r>
              <a:rPr lang="de-DE" dirty="0" err="1"/>
              <a:t>edok_metadatum</a:t>
            </a:r>
            <a:r>
              <a:rPr lang="de-DE" dirty="0"/>
              <a:t> ` (`</a:t>
            </a:r>
            <a:r>
              <a:rPr lang="de-DE" dirty="0" err="1"/>
              <a:t>id</a:t>
            </a:r>
            <a:r>
              <a:rPr lang="de-DE" dirty="0"/>
              <a:t>`, `</a:t>
            </a:r>
            <a:r>
              <a:rPr lang="de-DE" dirty="0" err="1"/>
              <a:t>edok_vorlage_id</a:t>
            </a:r>
            <a:r>
              <a:rPr lang="de-DE" dirty="0"/>
              <a:t>`, `</a:t>
            </a:r>
            <a:r>
              <a:rPr lang="de-DE" dirty="0" err="1"/>
              <a:t>meta_code</a:t>
            </a:r>
            <a:r>
              <a:rPr lang="de-DE" dirty="0"/>
              <a:t>`, '</a:t>
            </a:r>
            <a:r>
              <a:rPr lang="de-DE" dirty="0" err="1"/>
              <a:t>value</a:t>
            </a:r>
            <a:r>
              <a:rPr lang="de-DE" dirty="0"/>
              <a:t>', '</a:t>
            </a:r>
            <a:r>
              <a:rPr lang="de-DE" dirty="0" err="1"/>
              <a:t>anlage_datum</a:t>
            </a:r>
            <a:r>
              <a:rPr lang="de-DE" dirty="0"/>
              <a:t>', '</a:t>
            </a:r>
            <a:r>
              <a:rPr lang="de-DE" dirty="0" err="1"/>
              <a:t>anlage_user_nr</a:t>
            </a:r>
            <a:r>
              <a:rPr lang="de-DE" dirty="0"/>
              <a:t>', '</a:t>
            </a:r>
            <a:r>
              <a:rPr lang="de-DE" dirty="0" err="1"/>
              <a:t>anlage_orgnr</a:t>
            </a:r>
            <a:r>
              <a:rPr lang="de-DE" dirty="0"/>
              <a:t>') \n" +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"</a:t>
            </a:r>
            <a:r>
              <a:rPr lang="de-DE" dirty="0" err="1"/>
              <a:t>values</a:t>
            </a:r>
            <a:r>
              <a:rPr lang="de-DE" dirty="0"/>
              <a:t> ('" + IDMETA + "', '" + EDOK_VORLAGE_ID + "', '" + META_CODE + "', '" + VALUE + "', '" + ANLAGE_DATUM_META + "', '" + </a:t>
            </a:r>
            <a:r>
              <a:rPr lang="de-DE" dirty="0" err="1"/>
              <a:t>ANLAGE_USER_NR_Meta</a:t>
            </a:r>
            <a:r>
              <a:rPr lang="de-DE" dirty="0"/>
              <a:t> + "', ‚“ + ANLAGE_ORGNR_META + "');";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 err="1"/>
              <a:t>try</a:t>
            </a:r>
            <a:r>
              <a:rPr lang="de-DE" dirty="0"/>
              <a:t>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// Write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MetaCount</a:t>
            </a:r>
            <a:r>
              <a:rPr lang="de-DE" dirty="0"/>
              <a:t> == 0)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// Create a </a:t>
            </a:r>
            <a:r>
              <a:rPr lang="de-DE" dirty="0" err="1"/>
              <a:t>BufferedWriter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BufferedWriter</a:t>
            </a:r>
            <a:r>
              <a:rPr lang="de-DE" dirty="0"/>
              <a:t> </a:t>
            </a:r>
            <a:r>
              <a:rPr lang="de-DE" dirty="0" err="1"/>
              <a:t>writer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BufferedWriter</a:t>
            </a:r>
            <a:r>
              <a:rPr lang="de-DE" dirty="0"/>
              <a:t>(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FileWriter</a:t>
            </a:r>
            <a:r>
              <a:rPr lang="de-DE" dirty="0"/>
              <a:t>(</a:t>
            </a:r>
            <a:r>
              <a:rPr lang="de-DE" dirty="0" err="1"/>
              <a:t>filePath</a:t>
            </a:r>
            <a:r>
              <a:rPr lang="de-DE" dirty="0"/>
              <a:t>, </a:t>
            </a:r>
            <a:r>
              <a:rPr lang="de-DE" dirty="0" err="1"/>
              <a:t>true</a:t>
            </a:r>
            <a:r>
              <a:rPr lang="de-DE" dirty="0"/>
              <a:t>));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writer.newLine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writer.write</a:t>
            </a:r>
            <a:r>
              <a:rPr lang="de-DE" dirty="0"/>
              <a:t>("-- Metadaten der Vorlage in Tabelle </a:t>
            </a:r>
            <a:r>
              <a:rPr lang="de-DE" dirty="0" err="1"/>
              <a:t>edok_metadatum</a:t>
            </a:r>
            <a:r>
              <a:rPr lang="de-DE" dirty="0"/>
              <a:t> hinzufügen ");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writer.newLine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writer.write</a:t>
            </a:r>
            <a:r>
              <a:rPr lang="de-DE" dirty="0"/>
              <a:t>(</a:t>
            </a:r>
            <a:r>
              <a:rPr lang="de-DE" dirty="0" err="1"/>
              <a:t>MetaQuery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writer.newLine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addTextArea_First_meta</a:t>
            </a:r>
            <a:r>
              <a:rPr lang="de-DE" dirty="0"/>
              <a:t>(</a:t>
            </a:r>
            <a:r>
              <a:rPr lang="de-DE" dirty="0" err="1"/>
              <a:t>textAraetxt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// Close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writer</a:t>
            </a:r>
            <a:endParaRPr lang="de-DE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writer.close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MetaCount</a:t>
            </a:r>
            <a:r>
              <a:rPr lang="de-DE" dirty="0"/>
              <a:t>++;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} </a:t>
            </a:r>
            <a:r>
              <a:rPr lang="de-DE" dirty="0" err="1"/>
              <a:t>else</a:t>
            </a:r>
            <a:r>
              <a:rPr lang="de-DE" dirty="0"/>
              <a:t> {String </a:t>
            </a:r>
            <a:r>
              <a:rPr lang="de-DE" dirty="0" err="1"/>
              <a:t>targetWord</a:t>
            </a:r>
            <a:r>
              <a:rPr lang="de-DE" dirty="0"/>
              <a:t> = "Metadaten";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FileReader</a:t>
            </a:r>
            <a:r>
              <a:rPr lang="de-DE" dirty="0"/>
              <a:t> </a:t>
            </a:r>
            <a:r>
              <a:rPr lang="de-DE" dirty="0" err="1"/>
              <a:t>fileReader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FileReader</a:t>
            </a:r>
            <a:r>
              <a:rPr lang="de-DE" dirty="0"/>
              <a:t>(</a:t>
            </a:r>
            <a:r>
              <a:rPr lang="de-DE" dirty="0" err="1"/>
              <a:t>filePath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BufferedReader</a:t>
            </a:r>
            <a:r>
              <a:rPr lang="de-DE" dirty="0"/>
              <a:t> </a:t>
            </a:r>
            <a:r>
              <a:rPr lang="de-DE" dirty="0" err="1"/>
              <a:t>reader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BufferedReader</a:t>
            </a:r>
            <a:r>
              <a:rPr lang="de-DE" dirty="0"/>
              <a:t>(</a:t>
            </a:r>
            <a:r>
              <a:rPr lang="de-DE" dirty="0" err="1"/>
              <a:t>fileReader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StringBuilder</a:t>
            </a:r>
            <a:r>
              <a:rPr lang="de-DE" dirty="0"/>
              <a:t> </a:t>
            </a:r>
            <a:r>
              <a:rPr lang="de-DE" dirty="0" err="1"/>
              <a:t>fileContent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StringBuilder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String </a:t>
            </a:r>
            <a:r>
              <a:rPr lang="de-DE" dirty="0" err="1"/>
              <a:t>line</a:t>
            </a:r>
            <a:r>
              <a:rPr lang="de-DE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while</a:t>
            </a:r>
            <a:r>
              <a:rPr lang="de-DE" dirty="0"/>
              <a:t> ((</a:t>
            </a:r>
            <a:r>
              <a:rPr lang="de-DE" dirty="0" err="1"/>
              <a:t>line</a:t>
            </a:r>
            <a:r>
              <a:rPr lang="de-DE" dirty="0"/>
              <a:t> = </a:t>
            </a:r>
            <a:r>
              <a:rPr lang="de-DE" dirty="0" err="1"/>
              <a:t>reader.readLine</a:t>
            </a:r>
            <a:r>
              <a:rPr lang="de-DE" dirty="0"/>
              <a:t>()) != null)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    </a:t>
            </a:r>
            <a:r>
              <a:rPr lang="de-DE" dirty="0" err="1"/>
              <a:t>fileContent.append</a:t>
            </a:r>
            <a:r>
              <a:rPr lang="de-DE" dirty="0"/>
              <a:t>(</a:t>
            </a:r>
            <a:r>
              <a:rPr lang="de-DE" dirty="0" err="1"/>
              <a:t>line</a:t>
            </a:r>
            <a:r>
              <a:rPr lang="de-DE" dirty="0"/>
              <a:t>).</a:t>
            </a:r>
            <a:r>
              <a:rPr lang="de-DE" dirty="0" err="1"/>
              <a:t>append</a:t>
            </a:r>
            <a:r>
              <a:rPr lang="de-DE" dirty="0"/>
              <a:t>("\n");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line.contains</a:t>
            </a:r>
            <a:r>
              <a:rPr lang="de-DE" dirty="0"/>
              <a:t>(</a:t>
            </a:r>
            <a:r>
              <a:rPr lang="de-DE" dirty="0" err="1"/>
              <a:t>targetWord</a:t>
            </a:r>
            <a:r>
              <a:rPr lang="de-DE" dirty="0"/>
              <a:t>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		</a:t>
            </a:r>
            <a:r>
              <a:rPr lang="de-DE" dirty="0" err="1"/>
              <a:t>fileContent.append</a:t>
            </a:r>
            <a:r>
              <a:rPr lang="de-DE" dirty="0"/>
              <a:t>(</a:t>
            </a:r>
            <a:r>
              <a:rPr lang="de-DE" dirty="0" err="1"/>
              <a:t>MetaQuery</a:t>
            </a:r>
            <a:r>
              <a:rPr lang="de-DE" dirty="0"/>
              <a:t>).</a:t>
            </a:r>
            <a:r>
              <a:rPr lang="de-DE" dirty="0" err="1"/>
              <a:t>append</a:t>
            </a:r>
            <a:r>
              <a:rPr lang="de-DE" dirty="0"/>
              <a:t>("\n");}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reader.close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	 </a:t>
            </a:r>
            <a:r>
              <a:rPr lang="de-DE" dirty="0" err="1"/>
              <a:t>FileWriter</a:t>
            </a:r>
            <a:r>
              <a:rPr lang="de-DE" dirty="0"/>
              <a:t> </a:t>
            </a:r>
            <a:r>
              <a:rPr lang="de-DE" dirty="0" err="1"/>
              <a:t>fileWriter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FileWriter</a:t>
            </a:r>
            <a:r>
              <a:rPr lang="de-DE" dirty="0"/>
              <a:t>(</a:t>
            </a:r>
            <a:r>
              <a:rPr lang="de-DE" dirty="0" err="1"/>
              <a:t>filePath</a:t>
            </a:r>
            <a:r>
              <a:rPr lang="de-DE" dirty="0"/>
              <a:t>, </a:t>
            </a:r>
            <a:r>
              <a:rPr lang="de-DE" dirty="0" err="1"/>
              <a:t>false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fileWriter.write</a:t>
            </a:r>
            <a:r>
              <a:rPr lang="de-DE" dirty="0"/>
              <a:t>(</a:t>
            </a:r>
            <a:r>
              <a:rPr lang="de-DE" dirty="0" err="1"/>
              <a:t>fileContent.toString</a:t>
            </a:r>
            <a:r>
              <a:rPr lang="de-DE" dirty="0"/>
              <a:t>());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fileWriter.close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MetaCount</a:t>
            </a:r>
            <a:r>
              <a:rPr lang="de-DE" dirty="0"/>
              <a:t>++;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EditTextArea_meta</a:t>
            </a:r>
            <a:r>
              <a:rPr lang="de-DE" dirty="0"/>
              <a:t>(</a:t>
            </a:r>
            <a:r>
              <a:rPr lang="de-DE" dirty="0" err="1"/>
              <a:t>textAraetxt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} catch(</a:t>
            </a:r>
            <a:r>
              <a:rPr lang="de-DE" dirty="0" err="1"/>
              <a:t>IOException</a:t>
            </a:r>
            <a:r>
              <a:rPr lang="de-DE" dirty="0"/>
              <a:t> ex){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JOptionPane.showMessageDialog</a:t>
            </a:r>
            <a:r>
              <a:rPr lang="de-DE" dirty="0"/>
              <a:t>(null, "Error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file: " +   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ex.getMessage</a:t>
            </a:r>
            <a:r>
              <a:rPr lang="de-DE" dirty="0"/>
              <a:t>(), "Error", </a:t>
            </a:r>
            <a:r>
              <a:rPr lang="de-DE" dirty="0" err="1"/>
              <a:t>JOptionPane.ERROR_MESSAGE</a:t>
            </a:r>
            <a:r>
              <a:rPr lang="de-DE" dirty="0"/>
              <a:t>);}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}</a:t>
            </a:r>
          </a:p>
        </p:txBody>
      </p:sp>
      <p:sp>
        <p:nvSpPr>
          <p:cNvPr id="4" name="Rechteck">
            <a:extLst>
              <a:ext uri="{FF2B5EF4-FFF2-40B4-BE49-F238E27FC236}">
                <a16:creationId xmlns:a16="http://schemas.microsoft.com/office/drawing/2014/main" id="{0A636DB9-A531-40E0-384E-5AAC4C91FD4D}"/>
              </a:ext>
            </a:extLst>
          </p:cNvPr>
          <p:cNvSpPr/>
          <p:nvPr/>
        </p:nvSpPr>
        <p:spPr>
          <a:xfrm>
            <a:off x="45709" y="10908228"/>
            <a:ext cx="23954269" cy="5312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5041507C-EE29-FAE4-C154-9200AA3762D7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ABADA552-460C-D83B-CBDC-DFADE5C04479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AB8FADF7-A6CB-DF87-A788-B58C8381121A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8FD83049-7243-2055-AEEB-C81836219C37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CF89CADE-2258-4946-AB2C-91BF88337632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25D0475F-D89A-332D-4223-8852CB1CC341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C66B21D6-669C-C6B2-5ABD-93747FD81463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Vorstellung">
            <a:extLst>
              <a:ext uri="{FF2B5EF4-FFF2-40B4-BE49-F238E27FC236}">
                <a16:creationId xmlns:a16="http://schemas.microsoft.com/office/drawing/2014/main" id="{57A4DD07-63D3-9932-59ED-82869AEC777E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3" name="Das Projekt">
            <a:extLst>
              <a:ext uri="{FF2B5EF4-FFF2-40B4-BE49-F238E27FC236}">
                <a16:creationId xmlns:a16="http://schemas.microsoft.com/office/drawing/2014/main" id="{BE502C32-ECB2-4FFC-1367-5592A5989AE3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5" name="Entwurf">
            <a:extLst>
              <a:ext uri="{FF2B5EF4-FFF2-40B4-BE49-F238E27FC236}">
                <a16:creationId xmlns:a16="http://schemas.microsoft.com/office/drawing/2014/main" id="{C53F9F23-8884-9F4E-3E33-0719DE5A28D5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6" name="Implementierung">
            <a:extLst>
              <a:ext uri="{FF2B5EF4-FFF2-40B4-BE49-F238E27FC236}">
                <a16:creationId xmlns:a16="http://schemas.microsoft.com/office/drawing/2014/main" id="{9B62CB25-B98D-8A16-487D-28DD80DDF1BA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7" name="Fazit + Ausblick">
            <a:extLst>
              <a:ext uri="{FF2B5EF4-FFF2-40B4-BE49-F238E27FC236}">
                <a16:creationId xmlns:a16="http://schemas.microsoft.com/office/drawing/2014/main" id="{D20CF4AA-8BBC-F52B-A520-F4D81642FA19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8" name="Kreis">
            <a:extLst>
              <a:ext uri="{FF2B5EF4-FFF2-40B4-BE49-F238E27FC236}">
                <a16:creationId xmlns:a16="http://schemas.microsoft.com/office/drawing/2014/main" id="{04890077-3EEB-ED93-33C3-3F9502FADDDB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Rechteck">
            <a:extLst>
              <a:ext uri="{FF2B5EF4-FFF2-40B4-BE49-F238E27FC236}">
                <a16:creationId xmlns:a16="http://schemas.microsoft.com/office/drawing/2014/main" id="{8BE96D3C-B881-A3A1-E1C9-B3C908FBDC67}"/>
              </a:ext>
            </a:extLst>
          </p:cNvPr>
          <p:cNvSpPr/>
          <p:nvPr/>
        </p:nvSpPr>
        <p:spPr>
          <a:xfrm>
            <a:off x="2489198" y="0"/>
            <a:ext cx="21894801" cy="28081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0" name="Methode HandleNewMail">
            <a:extLst>
              <a:ext uri="{FF2B5EF4-FFF2-40B4-BE49-F238E27FC236}">
                <a16:creationId xmlns:a16="http://schemas.microsoft.com/office/drawing/2014/main" id="{02725B44-BC3C-89A7-A604-9E499DF9321E}"/>
              </a:ext>
            </a:extLst>
          </p:cNvPr>
          <p:cNvSpPr txBox="1"/>
          <p:nvPr/>
        </p:nvSpPr>
        <p:spPr>
          <a:xfrm>
            <a:off x="2489199" y="1807454"/>
            <a:ext cx="923036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Methode </a:t>
            </a:r>
            <a:r>
              <a:rPr lang="de-DE" sz="4800" dirty="0" err="1"/>
              <a:t>write_meta_Query</a:t>
            </a:r>
            <a:r>
              <a:rPr lang="de-DE" sz="4800" dirty="0"/>
              <a:t> </a:t>
            </a:r>
          </a:p>
        </p:txBody>
      </p:sp>
      <p:sp>
        <p:nvSpPr>
          <p:cNvPr id="3" name="Analyse">
            <a:extLst>
              <a:ext uri="{FF2B5EF4-FFF2-40B4-BE49-F238E27FC236}">
                <a16:creationId xmlns:a16="http://schemas.microsoft.com/office/drawing/2014/main" id="{5170797F-38A7-99A3-24C2-82450E15D76F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81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51852E-6 L 0.00143 -0.382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38299 L 0.00143 -0.825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">
            <a:extLst>
              <a:ext uri="{FF2B5EF4-FFF2-40B4-BE49-F238E27FC236}">
                <a16:creationId xmlns:a16="http://schemas.microsoft.com/office/drawing/2014/main" id="{ACDBE627-5C54-5AAC-F082-5F82DAC609AE}"/>
              </a:ext>
            </a:extLst>
          </p:cNvPr>
          <p:cNvSpPr/>
          <p:nvPr/>
        </p:nvSpPr>
        <p:spPr>
          <a:xfrm>
            <a:off x="698" y="9552134"/>
            <a:ext cx="25022756" cy="4197766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A91C705A-DEFD-53CA-BA9E-C3980DF27611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5F20F76B-21A8-5558-35DA-635F69931F67}"/>
              </a:ext>
            </a:extLst>
          </p:cNvPr>
          <p:cNvSpPr/>
          <p:nvPr/>
        </p:nvSpPr>
        <p:spPr>
          <a:xfrm>
            <a:off x="166906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F65EF039-C2EA-4B22-6594-56CC63BA5216}"/>
              </a:ext>
            </a:extLst>
          </p:cNvPr>
          <p:cNvSpPr/>
          <p:nvPr/>
        </p:nvSpPr>
        <p:spPr>
          <a:xfrm>
            <a:off x="5700926" y="13135523"/>
            <a:ext cx="257952" cy="2579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2C00613C-24BE-4F73-0EF0-7A6FB473E6F8}"/>
              </a:ext>
            </a:extLst>
          </p:cNvPr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D09AA41B-B0D6-2537-D9F4-F21518130D37}"/>
              </a:ext>
            </a:extLst>
          </p:cNvPr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7C909498-2D73-72DB-6C7E-D62DEC330436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727B4F81-65CE-FB8D-6425-BFFA48C22829}"/>
              </a:ext>
            </a:extLst>
          </p:cNvPr>
          <p:cNvSpPr/>
          <p:nvPr/>
        </p:nvSpPr>
        <p:spPr>
          <a:xfrm>
            <a:off x="715306" y="12065087"/>
            <a:ext cx="215557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50AD8E25-3095-66DE-A5E0-40A1111761E7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2" name="Analyse">
            <a:extLst>
              <a:ext uri="{FF2B5EF4-FFF2-40B4-BE49-F238E27FC236}">
                <a16:creationId xmlns:a16="http://schemas.microsoft.com/office/drawing/2014/main" id="{C8389541-DD6B-ABAF-9CB0-B8947D53A4AF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AEA37698-9512-5D3F-4FBC-527E399BDA8A}"/>
              </a:ext>
            </a:extLst>
          </p:cNvPr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059C7AF4-9413-424B-BCF2-A2243B5C01A6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Implementierung</a:t>
            </a:r>
            <a:endParaRPr dirty="0"/>
          </a:p>
        </p:txBody>
      </p:sp>
      <p:sp>
        <p:nvSpPr>
          <p:cNvPr id="15" name="Was haben wir heute vor?">
            <a:extLst>
              <a:ext uri="{FF2B5EF4-FFF2-40B4-BE49-F238E27FC236}">
                <a16:creationId xmlns:a16="http://schemas.microsoft.com/office/drawing/2014/main" id="{D18DBC4F-CBA6-4685-FEDB-13F5D3EADF8B}"/>
              </a:ext>
            </a:extLst>
          </p:cNvPr>
          <p:cNvSpPr txBox="1"/>
          <p:nvPr/>
        </p:nvSpPr>
        <p:spPr>
          <a:xfrm>
            <a:off x="621811" y="10228794"/>
            <a:ext cx="13013879" cy="134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400">
                <a:solidFill>
                  <a:srgbClr val="FFFFFF"/>
                </a:solidFill>
              </a:defRPr>
            </a:lvl1pPr>
          </a:lstStyle>
          <a:p>
            <a:r>
              <a:rPr dirty="0"/>
              <a:t>Was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heute</a:t>
            </a:r>
            <a:r>
              <a:rPr dirty="0"/>
              <a:t> </a:t>
            </a:r>
            <a:r>
              <a:rPr dirty="0" err="1"/>
              <a:t>vor</a:t>
            </a:r>
            <a:r>
              <a:rPr dirty="0"/>
              <a:t>?</a:t>
            </a:r>
          </a:p>
        </p:txBody>
      </p:sp>
      <p:sp>
        <p:nvSpPr>
          <p:cNvPr id="16" name="Fazit + Ausblick">
            <a:extLst>
              <a:ext uri="{FF2B5EF4-FFF2-40B4-BE49-F238E27FC236}">
                <a16:creationId xmlns:a16="http://schemas.microsoft.com/office/drawing/2014/main" id="{7BAEC0F6-9119-0F68-297D-E18F2B367857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7" name="Kreis">
            <a:extLst>
              <a:ext uri="{FF2B5EF4-FFF2-40B4-BE49-F238E27FC236}">
                <a16:creationId xmlns:a16="http://schemas.microsoft.com/office/drawing/2014/main" id="{D39DE294-7B03-BB71-8437-1838D6790E78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" name="Grafik 20" descr="Ein Bild, das Text, Screenshot, Reihe, Schrift enthält.">
            <a:extLst>
              <a:ext uri="{FF2B5EF4-FFF2-40B4-BE49-F238E27FC236}">
                <a16:creationId xmlns:a16="http://schemas.microsoft.com/office/drawing/2014/main" id="{431EE94E-AC7B-0352-D6AA-B42C24C2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2301240"/>
            <a:ext cx="16201237" cy="6408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09755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cedure TIndyKontoHandler.HandleNewMail;…">
            <a:extLst>
              <a:ext uri="{FF2B5EF4-FFF2-40B4-BE49-F238E27FC236}">
                <a16:creationId xmlns:a16="http://schemas.microsoft.com/office/drawing/2014/main" id="{FD713D3E-9404-2E37-5371-FFD8CADA32DD}"/>
              </a:ext>
            </a:extLst>
          </p:cNvPr>
          <p:cNvSpPr txBox="1"/>
          <p:nvPr/>
        </p:nvSpPr>
        <p:spPr>
          <a:xfrm>
            <a:off x="3317373" y="2644144"/>
            <a:ext cx="18389407" cy="2466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static</a:t>
            </a:r>
            <a:r>
              <a:rPr lang="de-DE" sz="2800" dirty="0"/>
              <a:t> </a:t>
            </a:r>
            <a:r>
              <a:rPr lang="de-DE" sz="2800" dirty="0" err="1"/>
              <a:t>void</a:t>
            </a:r>
            <a:r>
              <a:rPr lang="de-DE" sz="2800" dirty="0"/>
              <a:t> </a:t>
            </a:r>
            <a:r>
              <a:rPr lang="de-DE" sz="2800" dirty="0" err="1"/>
              <a:t>Löschen_konfig</a:t>
            </a:r>
            <a:r>
              <a:rPr lang="de-DE" sz="2800" dirty="0"/>
              <a:t>(String  </a:t>
            </a:r>
            <a:r>
              <a:rPr lang="de-DE" sz="2800" dirty="0" err="1"/>
              <a:t>filename</a:t>
            </a:r>
            <a:r>
              <a:rPr lang="de-DE" sz="2800" dirty="0"/>
              <a:t>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Löschen_comitted</a:t>
            </a:r>
            <a:r>
              <a:rPr lang="de-DE" sz="2800" dirty="0"/>
              <a:t>(</a:t>
            </a:r>
            <a:r>
              <a:rPr lang="de-DE" sz="2800" dirty="0" err="1"/>
              <a:t>filename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String startWord1 = "</a:t>
            </a:r>
            <a:r>
              <a:rPr lang="de-DE" sz="2800" dirty="0" err="1"/>
              <a:t>Folgeschreibenkonfiguration</a:t>
            </a:r>
            <a:r>
              <a:rPr lang="de-DE" sz="2800" dirty="0"/>
              <a:t>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String startWord2 = "Folgeschreiben";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String startWord3 = "</a:t>
            </a:r>
            <a:r>
              <a:rPr lang="de-DE" sz="2800" dirty="0" err="1"/>
              <a:t>insert</a:t>
            </a:r>
            <a:r>
              <a:rPr lang="de-DE" sz="2800" dirty="0"/>
              <a:t> </a:t>
            </a:r>
            <a:r>
              <a:rPr lang="de-DE" sz="2800" dirty="0" err="1"/>
              <a:t>into</a:t>
            </a:r>
            <a:r>
              <a:rPr lang="de-DE" sz="2800" dirty="0"/>
              <a:t> `</a:t>
            </a:r>
            <a:r>
              <a:rPr lang="de-DE" sz="2800" dirty="0" err="1"/>
              <a:t>edok_vorlage_folgeschreiben_konfiguration</a:t>
            </a:r>
            <a:r>
              <a:rPr lang="de-DE" sz="2800" dirty="0"/>
              <a:t>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String </a:t>
            </a:r>
            <a:r>
              <a:rPr lang="de-DE" sz="2800" dirty="0" err="1"/>
              <a:t>endWord</a:t>
            </a:r>
            <a:r>
              <a:rPr lang="de-DE" sz="2800" dirty="0"/>
              <a:t> = ");";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StringBuilder</a:t>
            </a:r>
            <a:r>
              <a:rPr lang="de-DE" sz="2800" dirty="0"/>
              <a:t> </a:t>
            </a:r>
            <a:r>
              <a:rPr lang="de-DE" sz="2800" dirty="0" err="1"/>
              <a:t>text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StringBuilder</a:t>
            </a:r>
            <a:r>
              <a:rPr lang="de-DE" sz="2800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try</a:t>
            </a:r>
            <a:r>
              <a:rPr lang="de-DE" sz="2800" dirty="0"/>
              <a:t> (</a:t>
            </a:r>
            <a:r>
              <a:rPr lang="de-DE" sz="2800" dirty="0" err="1"/>
              <a:t>BufferedReader</a:t>
            </a:r>
            <a:r>
              <a:rPr lang="de-DE" sz="2800" dirty="0"/>
              <a:t> </a:t>
            </a:r>
            <a:r>
              <a:rPr lang="de-DE" sz="2800" dirty="0" err="1"/>
              <a:t>reader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BufferedReader</a:t>
            </a:r>
            <a:r>
              <a:rPr lang="de-DE" sz="2800" dirty="0"/>
              <a:t>(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FileReader</a:t>
            </a:r>
            <a:r>
              <a:rPr lang="de-DE" sz="2800" dirty="0"/>
              <a:t>(</a:t>
            </a:r>
            <a:r>
              <a:rPr lang="de-DE" sz="2800" dirty="0" err="1"/>
              <a:t>filename</a:t>
            </a:r>
            <a:r>
              <a:rPr lang="de-DE" sz="2800" dirty="0"/>
              <a:t>)))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String </a:t>
            </a:r>
            <a:r>
              <a:rPr lang="de-DE" sz="2800" dirty="0" err="1"/>
              <a:t>line</a:t>
            </a:r>
            <a:r>
              <a:rPr lang="de-DE" sz="2800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String </a:t>
            </a:r>
            <a:r>
              <a:rPr lang="de-DE" sz="2800" dirty="0" err="1"/>
              <a:t>previousLine</a:t>
            </a:r>
            <a:r>
              <a:rPr lang="de-DE" sz="2800" dirty="0"/>
              <a:t> = null;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while</a:t>
            </a:r>
            <a:r>
              <a:rPr lang="de-DE" sz="2800" dirty="0"/>
              <a:t> ((</a:t>
            </a:r>
            <a:r>
              <a:rPr lang="de-DE" sz="2800" dirty="0" err="1"/>
              <a:t>line</a:t>
            </a:r>
            <a:r>
              <a:rPr lang="de-DE" sz="2800" dirty="0"/>
              <a:t> = </a:t>
            </a:r>
            <a:r>
              <a:rPr lang="de-DE" sz="2800" dirty="0" err="1"/>
              <a:t>reader.readLine</a:t>
            </a:r>
            <a:r>
              <a:rPr lang="de-DE" sz="2800" dirty="0"/>
              <a:t>()) != null)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</a:t>
            </a:r>
            <a:r>
              <a:rPr lang="de-DE" sz="2800" dirty="0" err="1"/>
              <a:t>if</a:t>
            </a:r>
            <a:r>
              <a:rPr lang="de-DE" sz="2800" dirty="0"/>
              <a:t> (</a:t>
            </a:r>
            <a:r>
              <a:rPr lang="de-DE" sz="2800" dirty="0" err="1"/>
              <a:t>line.contains</a:t>
            </a:r>
            <a:r>
              <a:rPr lang="de-DE" sz="2800" dirty="0"/>
              <a:t>(startWord1) || (</a:t>
            </a:r>
            <a:r>
              <a:rPr lang="de-DE" sz="2800" dirty="0" err="1"/>
              <a:t>line.contains</a:t>
            </a:r>
            <a:r>
              <a:rPr lang="de-DE" sz="2800" dirty="0"/>
              <a:t>(startWord2))|| 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(</a:t>
            </a:r>
            <a:r>
              <a:rPr lang="de-DE" sz="2800" dirty="0" err="1"/>
              <a:t>line.contains</a:t>
            </a:r>
            <a:r>
              <a:rPr lang="de-DE" sz="2800" dirty="0"/>
              <a:t>(startWord3)))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if</a:t>
            </a:r>
            <a:r>
              <a:rPr lang="de-DE" sz="2800" dirty="0"/>
              <a:t> (</a:t>
            </a:r>
            <a:r>
              <a:rPr lang="de-DE" sz="2800" dirty="0" err="1"/>
              <a:t>line.contains</a:t>
            </a:r>
            <a:r>
              <a:rPr lang="de-DE" sz="2800" dirty="0"/>
              <a:t>(startWord3)){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         </a:t>
            </a:r>
            <a:r>
              <a:rPr lang="de-DE" sz="2800" dirty="0" err="1"/>
              <a:t>KonfigCount</a:t>
            </a:r>
            <a:r>
              <a:rPr lang="de-DE" sz="2800" dirty="0"/>
              <a:t>--;}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previousLine</a:t>
            </a:r>
            <a:r>
              <a:rPr lang="de-DE" sz="2800" dirty="0"/>
              <a:t> = null;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toggle</a:t>
            </a:r>
            <a:r>
              <a:rPr lang="de-DE" sz="2800" dirty="0"/>
              <a:t> =</a:t>
            </a:r>
            <a:r>
              <a:rPr lang="de-DE" sz="2800" dirty="0" err="1"/>
              <a:t>true</a:t>
            </a:r>
            <a:r>
              <a:rPr lang="de-DE" sz="2800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} </a:t>
            </a:r>
            <a:r>
              <a:rPr lang="de-DE" sz="2800" dirty="0" err="1"/>
              <a:t>else</a:t>
            </a:r>
            <a:r>
              <a:rPr lang="de-DE" sz="2800" dirty="0"/>
              <a:t>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if</a:t>
            </a:r>
            <a:r>
              <a:rPr lang="de-DE" sz="2800" dirty="0"/>
              <a:t> (</a:t>
            </a:r>
            <a:r>
              <a:rPr lang="de-DE" sz="2800" dirty="0" err="1"/>
              <a:t>previousLine</a:t>
            </a:r>
            <a:r>
              <a:rPr lang="de-DE" sz="2800" dirty="0"/>
              <a:t> != null)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text.append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).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append</a:t>
            </a:r>
            <a:r>
              <a:rPr lang="de-DE" sz="2800" dirty="0">
                <a:latin typeface="Courier"/>
                <a:ea typeface="Courier"/>
                <a:cs typeface="Courier"/>
              </a:rPr>
              <a:t>("\n");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if</a:t>
            </a:r>
            <a:r>
              <a:rPr lang="de-DE" sz="2800" dirty="0">
                <a:latin typeface="Courier"/>
                <a:ea typeface="Courier"/>
                <a:cs typeface="Courier"/>
              </a:rPr>
              <a:t>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line.contains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endWord</a:t>
            </a:r>
            <a:r>
              <a:rPr lang="de-DE" sz="2800" dirty="0">
                <a:latin typeface="Courier"/>
                <a:ea typeface="Courier"/>
                <a:cs typeface="Courier"/>
              </a:rPr>
              <a:t>)&amp;&amp;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toggle</a:t>
            </a:r>
            <a:r>
              <a:rPr lang="de-DE" sz="2800" dirty="0">
                <a:latin typeface="Courier"/>
                <a:ea typeface="Courier"/>
                <a:cs typeface="Courier"/>
              </a:rPr>
              <a:t> ==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true</a:t>
            </a:r>
            <a:r>
              <a:rPr lang="de-DE" sz="2800" dirty="0">
                <a:latin typeface="Courier"/>
                <a:ea typeface="Courier"/>
                <a:cs typeface="Courier"/>
              </a:rPr>
              <a:t>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=null;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toggle</a:t>
            </a:r>
            <a:r>
              <a:rPr lang="de-DE" sz="2800" dirty="0">
                <a:latin typeface="Courier"/>
                <a:ea typeface="Courier"/>
                <a:cs typeface="Courier"/>
              </a:rPr>
              <a:t> =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false</a:t>
            </a:r>
            <a:r>
              <a:rPr lang="de-DE" sz="2800" dirty="0">
                <a:latin typeface="Courier"/>
                <a:ea typeface="Courier"/>
                <a:cs typeface="Courier"/>
              </a:rPr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continue</a:t>
            </a:r>
            <a:r>
              <a:rPr lang="de-DE" sz="2800" dirty="0">
                <a:latin typeface="Courier"/>
                <a:ea typeface="Courier"/>
                <a:cs typeface="Courier"/>
              </a:rPr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 =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line</a:t>
            </a:r>
            <a:r>
              <a:rPr lang="de-DE" sz="2800" dirty="0">
                <a:latin typeface="Courier"/>
                <a:ea typeface="Courier"/>
                <a:cs typeface="Courier"/>
              </a:rPr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//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Append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the</a:t>
            </a:r>
            <a:r>
              <a:rPr lang="de-DE" sz="2800" dirty="0">
                <a:latin typeface="Courier"/>
                <a:ea typeface="Courier"/>
                <a:cs typeface="Courier"/>
              </a:rPr>
              <a:t> last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line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if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it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wasn't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skipped</a:t>
            </a: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if</a:t>
            </a:r>
            <a:r>
              <a:rPr lang="de-DE" sz="2800" dirty="0">
                <a:latin typeface="Courier"/>
                <a:ea typeface="Courier"/>
                <a:cs typeface="Courier"/>
              </a:rPr>
              <a:t>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 != null 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text.append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).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append</a:t>
            </a:r>
            <a:r>
              <a:rPr lang="de-DE" sz="2800" dirty="0">
                <a:latin typeface="Courier"/>
                <a:ea typeface="Courier"/>
                <a:cs typeface="Courier"/>
              </a:rPr>
              <a:t>("\n");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//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reader.close</a:t>
            </a:r>
            <a:r>
              <a:rPr lang="de-DE" sz="2800" dirty="0">
                <a:latin typeface="Courier"/>
                <a:ea typeface="Courier"/>
                <a:cs typeface="Courier"/>
              </a:rPr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} catch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IOException</a:t>
            </a:r>
            <a:r>
              <a:rPr lang="de-DE" sz="2800" dirty="0">
                <a:latin typeface="Courier"/>
                <a:ea typeface="Courier"/>
                <a:cs typeface="Courier"/>
              </a:rPr>
              <a:t> ex)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ex.printStackTrace</a:t>
            </a:r>
            <a:r>
              <a:rPr lang="de-DE" sz="2800" dirty="0">
                <a:latin typeface="Courier"/>
                <a:ea typeface="Courier"/>
                <a:cs typeface="Courier"/>
              </a:rPr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try</a:t>
            </a:r>
            <a:r>
              <a:rPr lang="de-DE" sz="2800" dirty="0">
                <a:latin typeface="Courier"/>
                <a:ea typeface="Courier"/>
                <a:cs typeface="Courier"/>
              </a:rPr>
              <a:t>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BufferedWriter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writer</a:t>
            </a:r>
            <a:r>
              <a:rPr lang="de-DE" sz="2800" dirty="0">
                <a:latin typeface="Courier"/>
                <a:ea typeface="Courier"/>
                <a:cs typeface="Courier"/>
              </a:rPr>
              <a:t> =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new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BufferedWriter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new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FileWriter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filename</a:t>
            </a:r>
            <a:r>
              <a:rPr lang="de-DE" sz="2800" dirty="0">
                <a:latin typeface="Courier"/>
                <a:ea typeface="Courier"/>
                <a:cs typeface="Courier"/>
              </a:rPr>
              <a:t>)))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writer.write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text.toString</a:t>
            </a:r>
            <a:r>
              <a:rPr lang="de-DE" sz="2800" dirty="0">
                <a:latin typeface="Courier"/>
                <a:ea typeface="Courier"/>
                <a:cs typeface="Courier"/>
              </a:rPr>
              <a:t>());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//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writer.close</a:t>
            </a:r>
            <a:r>
              <a:rPr lang="de-DE" sz="2800" dirty="0">
                <a:latin typeface="Courier"/>
                <a:ea typeface="Courier"/>
                <a:cs typeface="Courier"/>
              </a:rPr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} catch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IOException</a:t>
            </a:r>
            <a:r>
              <a:rPr lang="de-DE" sz="2800" dirty="0">
                <a:latin typeface="Courier"/>
                <a:ea typeface="Courier"/>
                <a:cs typeface="Courier"/>
              </a:rPr>
              <a:t> ex)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ex.printStackTrace</a:t>
            </a:r>
            <a:r>
              <a:rPr lang="de-DE" sz="2800" dirty="0">
                <a:latin typeface="Courier"/>
                <a:ea typeface="Courier"/>
                <a:cs typeface="Courier"/>
              </a:rPr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 err="1">
                <a:latin typeface="Courier"/>
                <a:ea typeface="Courier"/>
                <a:cs typeface="Courier"/>
              </a:rPr>
              <a:t>DeleteTextArea_konfig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textAraetxt</a:t>
            </a:r>
            <a:r>
              <a:rPr lang="de-DE" sz="2800" dirty="0">
                <a:latin typeface="Courier"/>
                <a:ea typeface="Courier"/>
                <a:cs typeface="Courier"/>
              </a:rPr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}</a:t>
            </a:r>
          </a:p>
        </p:txBody>
      </p:sp>
      <p:sp>
        <p:nvSpPr>
          <p:cNvPr id="21" name="Rechteck">
            <a:extLst>
              <a:ext uri="{FF2B5EF4-FFF2-40B4-BE49-F238E27FC236}">
                <a16:creationId xmlns:a16="http://schemas.microsoft.com/office/drawing/2014/main" id="{C6E52A16-A422-84A8-C2A0-162912C58A69}"/>
              </a:ext>
            </a:extLst>
          </p:cNvPr>
          <p:cNvSpPr/>
          <p:nvPr/>
        </p:nvSpPr>
        <p:spPr>
          <a:xfrm>
            <a:off x="45709" y="10908228"/>
            <a:ext cx="23954269" cy="5312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chteck">
            <a:extLst>
              <a:ext uri="{FF2B5EF4-FFF2-40B4-BE49-F238E27FC236}">
                <a16:creationId xmlns:a16="http://schemas.microsoft.com/office/drawing/2014/main" id="{DDF18234-54B5-B715-D9CE-975BFADE5B08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Linie">
            <a:extLst>
              <a:ext uri="{FF2B5EF4-FFF2-40B4-BE49-F238E27FC236}">
                <a16:creationId xmlns:a16="http://schemas.microsoft.com/office/drawing/2014/main" id="{D321F6F8-7F19-7FED-2F8B-DB45020C4B48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" name="Kreis">
            <a:extLst>
              <a:ext uri="{FF2B5EF4-FFF2-40B4-BE49-F238E27FC236}">
                <a16:creationId xmlns:a16="http://schemas.microsoft.com/office/drawing/2014/main" id="{244073E7-51BB-7D07-6657-AE2D62BE65BE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Kreis">
            <a:extLst>
              <a:ext uri="{FF2B5EF4-FFF2-40B4-BE49-F238E27FC236}">
                <a16:creationId xmlns:a16="http://schemas.microsoft.com/office/drawing/2014/main" id="{94FEFB54-5960-4BC2-F0EC-9923E4F121FD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Kreis">
            <a:extLst>
              <a:ext uri="{FF2B5EF4-FFF2-40B4-BE49-F238E27FC236}">
                <a16:creationId xmlns:a16="http://schemas.microsoft.com/office/drawing/2014/main" id="{1D9392E8-920E-443A-3F96-F9D0F4068766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Kreis">
            <a:extLst>
              <a:ext uri="{FF2B5EF4-FFF2-40B4-BE49-F238E27FC236}">
                <a16:creationId xmlns:a16="http://schemas.microsoft.com/office/drawing/2014/main" id="{7079B014-E8E1-D1C4-F34F-A7011890EB40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" name="Kreis">
            <a:extLst>
              <a:ext uri="{FF2B5EF4-FFF2-40B4-BE49-F238E27FC236}">
                <a16:creationId xmlns:a16="http://schemas.microsoft.com/office/drawing/2014/main" id="{8603783E-C2F6-D32F-1619-A07279EC8468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" name="Vorstellung">
            <a:extLst>
              <a:ext uri="{FF2B5EF4-FFF2-40B4-BE49-F238E27FC236}">
                <a16:creationId xmlns:a16="http://schemas.microsoft.com/office/drawing/2014/main" id="{B6EE0EAB-BE6A-6045-C56A-07A85CC2663F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0" name="Das Projekt">
            <a:extLst>
              <a:ext uri="{FF2B5EF4-FFF2-40B4-BE49-F238E27FC236}">
                <a16:creationId xmlns:a16="http://schemas.microsoft.com/office/drawing/2014/main" id="{3C5F0B6D-484C-B357-257A-B9BF20F43C56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2" name="Entwurf">
            <a:extLst>
              <a:ext uri="{FF2B5EF4-FFF2-40B4-BE49-F238E27FC236}">
                <a16:creationId xmlns:a16="http://schemas.microsoft.com/office/drawing/2014/main" id="{E3375852-645A-335E-B9BE-5DAC17D1A621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3" name="Implementierung">
            <a:extLst>
              <a:ext uri="{FF2B5EF4-FFF2-40B4-BE49-F238E27FC236}">
                <a16:creationId xmlns:a16="http://schemas.microsoft.com/office/drawing/2014/main" id="{4B94FE50-C277-F9B4-9C96-0DFE80B6337A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4" name="Fazit + Ausblick">
            <a:extLst>
              <a:ext uri="{FF2B5EF4-FFF2-40B4-BE49-F238E27FC236}">
                <a16:creationId xmlns:a16="http://schemas.microsoft.com/office/drawing/2014/main" id="{5B1EF7E3-7B85-121E-5D0A-A6F2F20D754E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5" name="Kreis">
            <a:extLst>
              <a:ext uri="{FF2B5EF4-FFF2-40B4-BE49-F238E27FC236}">
                <a16:creationId xmlns:a16="http://schemas.microsoft.com/office/drawing/2014/main" id="{82A2EB10-0C8A-C89C-E0E0-F9B02D41D387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" name="Rechteck">
            <a:extLst>
              <a:ext uri="{FF2B5EF4-FFF2-40B4-BE49-F238E27FC236}">
                <a16:creationId xmlns:a16="http://schemas.microsoft.com/office/drawing/2014/main" id="{A5F2F0C3-2F1C-BB3D-BA14-AFD65C79CF2D}"/>
              </a:ext>
            </a:extLst>
          </p:cNvPr>
          <p:cNvSpPr/>
          <p:nvPr/>
        </p:nvSpPr>
        <p:spPr>
          <a:xfrm>
            <a:off x="2489198" y="0"/>
            <a:ext cx="21894801" cy="28081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7" name="Methode HandleNewMail">
            <a:extLst>
              <a:ext uri="{FF2B5EF4-FFF2-40B4-BE49-F238E27FC236}">
                <a16:creationId xmlns:a16="http://schemas.microsoft.com/office/drawing/2014/main" id="{B381A319-2875-B3B2-E471-60A1F2C40707}"/>
              </a:ext>
            </a:extLst>
          </p:cNvPr>
          <p:cNvSpPr txBox="1"/>
          <p:nvPr/>
        </p:nvSpPr>
        <p:spPr>
          <a:xfrm>
            <a:off x="2062479" y="1807454"/>
            <a:ext cx="923036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sz="4800" dirty="0"/>
              <a:t>Methode </a:t>
            </a:r>
            <a:r>
              <a:rPr lang="de-DE" sz="4800" dirty="0" err="1"/>
              <a:t>Löschen_konfig</a:t>
            </a:r>
            <a:endParaRPr lang="de-DE" sz="4800" dirty="0"/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73E24073-6DEA-2523-0740-ECE1BBB56106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31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40741E-6 L 0.00182 -0.5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" y="-2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0.50069 L 0.00059 -0.991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9 -0.99178 L 0.00182 -1.19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" y="-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alyse">
            <a:extLst>
              <a:ext uri="{FF2B5EF4-FFF2-40B4-BE49-F238E27FC236}">
                <a16:creationId xmlns:a16="http://schemas.microsoft.com/office/drawing/2014/main" id="{AF23BE57-0001-773C-AD2B-282411BBE970}"/>
              </a:ext>
            </a:extLst>
          </p:cNvPr>
          <p:cNvSpPr txBox="1"/>
          <p:nvPr/>
        </p:nvSpPr>
        <p:spPr>
          <a:xfrm>
            <a:off x="10593807" y="3893688"/>
            <a:ext cx="3196388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lang="de-DE" dirty="0"/>
              <a:t>Test</a:t>
            </a:r>
            <a:endParaRPr dirty="0"/>
          </a:p>
        </p:txBody>
      </p:sp>
      <p:sp>
        <p:nvSpPr>
          <p:cNvPr id="4" name="Rechteck">
            <a:extLst>
              <a:ext uri="{FF2B5EF4-FFF2-40B4-BE49-F238E27FC236}">
                <a16:creationId xmlns:a16="http://schemas.microsoft.com/office/drawing/2014/main" id="{30F9566E-4FCF-994C-CBCB-052F7CE856B0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Linie">
            <a:extLst>
              <a:ext uri="{FF2B5EF4-FFF2-40B4-BE49-F238E27FC236}">
                <a16:creationId xmlns:a16="http://schemas.microsoft.com/office/drawing/2014/main" id="{C5C41835-A12F-7B2D-9F2B-AE32722A84A5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BC6075B3-890A-AFE4-85AF-B1799723EE12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BB06043-EFE4-C1B3-77E8-EE54C3F23A11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6C27AFC1-52FA-323F-4DC5-C13441C09AB3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A6F8AA36-C0E0-C352-9541-0CCA3D7876DE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580525B-5B16-629E-6CF2-6DA3C81D1156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Vorstellung">
            <a:extLst>
              <a:ext uri="{FF2B5EF4-FFF2-40B4-BE49-F238E27FC236}">
                <a16:creationId xmlns:a16="http://schemas.microsoft.com/office/drawing/2014/main" id="{E86494FD-1F16-8FC4-9296-FAA3077951FE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2" name="Das Projekt">
            <a:extLst>
              <a:ext uri="{FF2B5EF4-FFF2-40B4-BE49-F238E27FC236}">
                <a16:creationId xmlns:a16="http://schemas.microsoft.com/office/drawing/2014/main" id="{A8E3C6B8-5C79-AB42-ED78-12BD73717808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3" name="Analyse">
            <a:extLst>
              <a:ext uri="{FF2B5EF4-FFF2-40B4-BE49-F238E27FC236}">
                <a16:creationId xmlns:a16="http://schemas.microsoft.com/office/drawing/2014/main" id="{14FE2C1B-29C5-C312-7816-2D5C8F628731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4" name="Entwurf">
            <a:extLst>
              <a:ext uri="{FF2B5EF4-FFF2-40B4-BE49-F238E27FC236}">
                <a16:creationId xmlns:a16="http://schemas.microsoft.com/office/drawing/2014/main" id="{7B20DCDA-3840-60B2-558E-5B517E44B9B3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5" name="Implementierung">
            <a:extLst>
              <a:ext uri="{FF2B5EF4-FFF2-40B4-BE49-F238E27FC236}">
                <a16:creationId xmlns:a16="http://schemas.microsoft.com/office/drawing/2014/main" id="{C0C693BC-3B8B-1718-31FE-D0B5B00F40AE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6" name="Fazit + Ausblick">
            <a:extLst>
              <a:ext uri="{FF2B5EF4-FFF2-40B4-BE49-F238E27FC236}">
                <a16:creationId xmlns:a16="http://schemas.microsoft.com/office/drawing/2014/main" id="{E4E33D6A-421F-9C47-3AD5-BC3D74ED0D31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7" name="Kreis">
            <a:extLst>
              <a:ext uri="{FF2B5EF4-FFF2-40B4-BE49-F238E27FC236}">
                <a16:creationId xmlns:a16="http://schemas.microsoft.com/office/drawing/2014/main" id="{C8488BE0-A616-412C-B5F5-8FF1131B0DCE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41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cedure TIndyKontoHandler.HandleNewMail;…">
            <a:extLst>
              <a:ext uri="{FF2B5EF4-FFF2-40B4-BE49-F238E27FC236}">
                <a16:creationId xmlns:a16="http://schemas.microsoft.com/office/drawing/2014/main" id="{1B459B68-716D-C67B-CE6B-7CB6EE86E25F}"/>
              </a:ext>
            </a:extLst>
          </p:cNvPr>
          <p:cNvSpPr txBox="1"/>
          <p:nvPr/>
        </p:nvSpPr>
        <p:spPr>
          <a:xfrm>
            <a:off x="3317373" y="1832371"/>
            <a:ext cx="18389407" cy="1604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@Test 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void</a:t>
            </a:r>
            <a:r>
              <a:rPr lang="de-DE" sz="2800" dirty="0"/>
              <a:t> </a:t>
            </a:r>
            <a:r>
              <a:rPr lang="de-DE" sz="2800" dirty="0" err="1"/>
              <a:t>testIsDigit_WhenAllDigits_ReturnsTrue</a:t>
            </a:r>
            <a:r>
              <a:rPr lang="de-DE" sz="2800" dirty="0"/>
              <a:t>()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Given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String[] </a:t>
            </a:r>
            <a:r>
              <a:rPr lang="de-DE" sz="2800" dirty="0" err="1"/>
              <a:t>allDigits</a:t>
            </a:r>
            <a:r>
              <a:rPr lang="de-DE" sz="2800" dirty="0"/>
              <a:t> = {"123", "456", "789"};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</a:t>
            </a:r>
            <a:r>
              <a:rPr lang="de-DE" sz="2800" dirty="0" err="1"/>
              <a:t>When</a:t>
            </a: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boolean</a:t>
            </a:r>
            <a:r>
              <a:rPr lang="de-DE" sz="2800" dirty="0"/>
              <a:t> </a:t>
            </a:r>
            <a:r>
              <a:rPr lang="de-DE" sz="2800" dirty="0" err="1"/>
              <a:t>result</a:t>
            </a:r>
            <a:r>
              <a:rPr lang="de-DE" sz="2800" dirty="0"/>
              <a:t> = </a:t>
            </a:r>
            <a:r>
              <a:rPr lang="de-DE" sz="2800" dirty="0" err="1"/>
              <a:t>DigitChecker.isDigit</a:t>
            </a:r>
            <a:r>
              <a:rPr lang="de-DE" sz="2800" dirty="0"/>
              <a:t>(</a:t>
            </a:r>
            <a:r>
              <a:rPr lang="de-DE" sz="2800" dirty="0" err="1"/>
              <a:t>allDigits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</a:t>
            </a:r>
            <a:r>
              <a:rPr lang="de-DE" sz="2800" dirty="0" err="1"/>
              <a:t>Then</a:t>
            </a: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assertEquals</a:t>
            </a:r>
            <a:r>
              <a:rPr lang="de-DE" sz="2800" dirty="0"/>
              <a:t>(</a:t>
            </a:r>
            <a:r>
              <a:rPr lang="de-DE" sz="2800" dirty="0" err="1"/>
              <a:t>true</a:t>
            </a:r>
            <a:r>
              <a:rPr lang="de-DE" sz="2800" dirty="0"/>
              <a:t>, </a:t>
            </a:r>
            <a:r>
              <a:rPr lang="de-DE" sz="2800" dirty="0" err="1"/>
              <a:t>result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@Test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void</a:t>
            </a:r>
            <a:r>
              <a:rPr lang="de-DE" sz="2800" dirty="0"/>
              <a:t> </a:t>
            </a:r>
            <a:r>
              <a:rPr lang="de-DE" sz="2800" dirty="0" err="1"/>
              <a:t>testIsDigit_WhenContainsNonDigit_ReturnsFalse</a:t>
            </a:r>
            <a:r>
              <a:rPr lang="de-DE" sz="2800" dirty="0"/>
              <a:t>()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Given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String[] </a:t>
            </a:r>
            <a:r>
              <a:rPr lang="de-DE" sz="2800" dirty="0" err="1"/>
              <a:t>containsNonDigit</a:t>
            </a:r>
            <a:r>
              <a:rPr lang="de-DE" sz="2800" dirty="0"/>
              <a:t> = {"123", "</a:t>
            </a:r>
            <a:r>
              <a:rPr lang="de-DE" sz="2800" dirty="0" err="1"/>
              <a:t>abc</a:t>
            </a:r>
            <a:r>
              <a:rPr lang="de-DE" sz="2800" dirty="0"/>
              <a:t>", "456"};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</a:t>
            </a:r>
            <a:r>
              <a:rPr lang="de-DE" sz="2800" dirty="0" err="1"/>
              <a:t>When</a:t>
            </a: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boolean</a:t>
            </a:r>
            <a:r>
              <a:rPr lang="de-DE" sz="2800" dirty="0"/>
              <a:t> </a:t>
            </a:r>
            <a:r>
              <a:rPr lang="de-DE" sz="2800" dirty="0" err="1"/>
              <a:t>result</a:t>
            </a:r>
            <a:r>
              <a:rPr lang="de-DE" sz="2800" dirty="0"/>
              <a:t> = </a:t>
            </a:r>
            <a:r>
              <a:rPr lang="de-DE" sz="2800" dirty="0" err="1"/>
              <a:t>DigitChecker.isDigit</a:t>
            </a:r>
            <a:r>
              <a:rPr lang="de-DE" sz="2800" dirty="0"/>
              <a:t>(</a:t>
            </a:r>
            <a:r>
              <a:rPr lang="de-DE" sz="2800" dirty="0" err="1"/>
              <a:t>containsNonDigit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</a:t>
            </a:r>
            <a:r>
              <a:rPr lang="de-DE" sz="2800" dirty="0" err="1"/>
              <a:t>Then</a:t>
            </a: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assertFalse</a:t>
            </a:r>
            <a:r>
              <a:rPr lang="de-DE" sz="2800" dirty="0"/>
              <a:t>(</a:t>
            </a:r>
            <a:r>
              <a:rPr lang="de-DE" sz="2800" dirty="0" err="1"/>
              <a:t>result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</a:t>
            </a:r>
            <a:r>
              <a:rPr lang="de-DE" sz="2800" dirty="0" err="1"/>
              <a:t>class</a:t>
            </a:r>
            <a:r>
              <a:rPr lang="de-DE" sz="2800" dirty="0"/>
              <a:t> </a:t>
            </a:r>
            <a:r>
              <a:rPr lang="de-DE" sz="2800" dirty="0" err="1"/>
              <a:t>DigitChecker</a:t>
            </a:r>
            <a:r>
              <a:rPr lang="de-DE" sz="2800" dirty="0"/>
              <a:t>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static</a:t>
            </a:r>
            <a:r>
              <a:rPr lang="de-DE" sz="2800" dirty="0"/>
              <a:t> </a:t>
            </a:r>
            <a:r>
              <a:rPr lang="de-DE" sz="2800" dirty="0" err="1"/>
              <a:t>boolean</a:t>
            </a:r>
            <a:r>
              <a:rPr lang="de-DE" sz="2800" dirty="0"/>
              <a:t> </a:t>
            </a:r>
            <a:r>
              <a:rPr lang="de-DE" sz="2800" dirty="0" err="1"/>
              <a:t>isDigit</a:t>
            </a:r>
            <a:r>
              <a:rPr lang="de-DE" sz="2800" dirty="0"/>
              <a:t>(String... </a:t>
            </a:r>
            <a:r>
              <a:rPr lang="de-DE" sz="2800" dirty="0" err="1"/>
              <a:t>text</a:t>
            </a:r>
            <a:r>
              <a:rPr lang="de-DE" sz="2800" dirty="0"/>
              <a:t>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for</a:t>
            </a:r>
            <a:r>
              <a:rPr lang="de-DE" sz="2800" dirty="0"/>
              <a:t> (String s : </a:t>
            </a:r>
            <a:r>
              <a:rPr lang="de-DE" sz="2800" dirty="0" err="1"/>
              <a:t>text</a:t>
            </a:r>
            <a:r>
              <a:rPr lang="de-DE" sz="2800" dirty="0"/>
              <a:t>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</a:t>
            </a:r>
            <a:r>
              <a:rPr lang="de-DE" sz="2800" dirty="0" err="1"/>
              <a:t>if</a:t>
            </a:r>
            <a:r>
              <a:rPr lang="de-DE" sz="2800" dirty="0"/>
              <a:t> (!</a:t>
            </a:r>
            <a:r>
              <a:rPr lang="de-DE" sz="2800" dirty="0" err="1"/>
              <a:t>s.matches</a:t>
            </a:r>
            <a:r>
              <a:rPr lang="de-DE" sz="2800" dirty="0"/>
              <a:t>("[0-9]+"))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return</a:t>
            </a:r>
            <a:r>
              <a:rPr lang="de-DE" sz="2800" dirty="0"/>
              <a:t> </a:t>
            </a:r>
            <a:r>
              <a:rPr lang="de-DE" sz="2800" dirty="0" err="1"/>
              <a:t>false</a:t>
            </a:r>
            <a:r>
              <a:rPr lang="de-DE" sz="2800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return</a:t>
            </a:r>
            <a:r>
              <a:rPr lang="de-DE" sz="2800" dirty="0"/>
              <a:t> </a:t>
            </a:r>
            <a:r>
              <a:rPr lang="de-DE" sz="2800" dirty="0" err="1"/>
              <a:t>true</a:t>
            </a:r>
            <a:r>
              <a:rPr lang="de-DE" sz="2800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}</a:t>
            </a:r>
            <a:endParaRPr dirty="0"/>
          </a:p>
        </p:txBody>
      </p:sp>
      <p:sp>
        <p:nvSpPr>
          <p:cNvPr id="18" name="Rechteck">
            <a:extLst>
              <a:ext uri="{FF2B5EF4-FFF2-40B4-BE49-F238E27FC236}">
                <a16:creationId xmlns:a16="http://schemas.microsoft.com/office/drawing/2014/main" id="{1326FE73-BA3C-6AFD-4033-867F17B1257E}"/>
              </a:ext>
            </a:extLst>
          </p:cNvPr>
          <p:cNvSpPr/>
          <p:nvPr/>
        </p:nvSpPr>
        <p:spPr>
          <a:xfrm>
            <a:off x="45709" y="10908228"/>
            <a:ext cx="23954269" cy="5312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Rechteck">
            <a:extLst>
              <a:ext uri="{FF2B5EF4-FFF2-40B4-BE49-F238E27FC236}">
                <a16:creationId xmlns:a16="http://schemas.microsoft.com/office/drawing/2014/main" id="{592A74A4-50D6-3479-D14E-12EEB313C131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" name="Linie">
            <a:extLst>
              <a:ext uri="{FF2B5EF4-FFF2-40B4-BE49-F238E27FC236}">
                <a16:creationId xmlns:a16="http://schemas.microsoft.com/office/drawing/2014/main" id="{5A104F98-40F1-DCC0-B527-B92580AD00FA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" name="Kreis">
            <a:extLst>
              <a:ext uri="{FF2B5EF4-FFF2-40B4-BE49-F238E27FC236}">
                <a16:creationId xmlns:a16="http://schemas.microsoft.com/office/drawing/2014/main" id="{BDD1CF2B-5824-DD9C-1B21-16F3EE532FF2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Kreis">
            <a:extLst>
              <a:ext uri="{FF2B5EF4-FFF2-40B4-BE49-F238E27FC236}">
                <a16:creationId xmlns:a16="http://schemas.microsoft.com/office/drawing/2014/main" id="{D72385DB-F66F-9F46-E1FB-87D661191D74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Kreis">
            <a:extLst>
              <a:ext uri="{FF2B5EF4-FFF2-40B4-BE49-F238E27FC236}">
                <a16:creationId xmlns:a16="http://schemas.microsoft.com/office/drawing/2014/main" id="{F884262A-77B3-D90E-2E6E-889331E914A9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Kreis">
            <a:extLst>
              <a:ext uri="{FF2B5EF4-FFF2-40B4-BE49-F238E27FC236}">
                <a16:creationId xmlns:a16="http://schemas.microsoft.com/office/drawing/2014/main" id="{CD21090B-7793-C954-18C3-2BE319DAEE89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Kreis">
            <a:extLst>
              <a:ext uri="{FF2B5EF4-FFF2-40B4-BE49-F238E27FC236}">
                <a16:creationId xmlns:a16="http://schemas.microsoft.com/office/drawing/2014/main" id="{F9657E3A-79D7-53D5-807F-DCF6A7767F8E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Vorstellung">
            <a:extLst>
              <a:ext uri="{FF2B5EF4-FFF2-40B4-BE49-F238E27FC236}">
                <a16:creationId xmlns:a16="http://schemas.microsoft.com/office/drawing/2014/main" id="{AFBDB8C1-3EDF-393E-200C-1D257786FA5A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7" name="Das Projekt">
            <a:extLst>
              <a:ext uri="{FF2B5EF4-FFF2-40B4-BE49-F238E27FC236}">
                <a16:creationId xmlns:a16="http://schemas.microsoft.com/office/drawing/2014/main" id="{B9F90615-5D83-AB78-1529-DEB59227B5A4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9" name="Entwurf">
            <a:extLst>
              <a:ext uri="{FF2B5EF4-FFF2-40B4-BE49-F238E27FC236}">
                <a16:creationId xmlns:a16="http://schemas.microsoft.com/office/drawing/2014/main" id="{1F1B8DE4-C7EC-BC71-6A49-D9E6208BF9D3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0" name="Implementierung">
            <a:extLst>
              <a:ext uri="{FF2B5EF4-FFF2-40B4-BE49-F238E27FC236}">
                <a16:creationId xmlns:a16="http://schemas.microsoft.com/office/drawing/2014/main" id="{772AA891-8D8A-AEED-804E-0F0AB063438A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1" name="Fazit + Ausblick">
            <a:extLst>
              <a:ext uri="{FF2B5EF4-FFF2-40B4-BE49-F238E27FC236}">
                <a16:creationId xmlns:a16="http://schemas.microsoft.com/office/drawing/2014/main" id="{0D40EF60-AC5E-D491-505F-16B71247D2C6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2" name="Kreis">
            <a:extLst>
              <a:ext uri="{FF2B5EF4-FFF2-40B4-BE49-F238E27FC236}">
                <a16:creationId xmlns:a16="http://schemas.microsoft.com/office/drawing/2014/main" id="{1A09BCF8-2577-4070-00D1-182A13ADBFEF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Rechteck">
            <a:extLst>
              <a:ext uri="{FF2B5EF4-FFF2-40B4-BE49-F238E27FC236}">
                <a16:creationId xmlns:a16="http://schemas.microsoft.com/office/drawing/2014/main" id="{F3E4E620-293F-81E4-EA2B-BE390071DC1A}"/>
              </a:ext>
            </a:extLst>
          </p:cNvPr>
          <p:cNvSpPr/>
          <p:nvPr/>
        </p:nvSpPr>
        <p:spPr>
          <a:xfrm>
            <a:off x="49160" y="-91383"/>
            <a:ext cx="18078687" cy="28995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" name="Methode HandleNewMail">
            <a:extLst>
              <a:ext uri="{FF2B5EF4-FFF2-40B4-BE49-F238E27FC236}">
                <a16:creationId xmlns:a16="http://schemas.microsoft.com/office/drawing/2014/main" id="{46736C0D-38D7-3079-6DE0-FA9CA6E17C9D}"/>
              </a:ext>
            </a:extLst>
          </p:cNvPr>
          <p:cNvSpPr txBox="1"/>
          <p:nvPr/>
        </p:nvSpPr>
        <p:spPr>
          <a:xfrm>
            <a:off x="2489199" y="1807454"/>
            <a:ext cx="82092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Test der Methode </a:t>
            </a:r>
            <a:r>
              <a:rPr lang="de-DE" sz="4800" dirty="0" err="1"/>
              <a:t>IsDigit</a:t>
            </a:r>
            <a:endParaRPr lang="de-DE" dirty="0"/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98D2F691-0F20-B6B6-A9B1-169BD704EC85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8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19 -0.416251" pathEditMode="relative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UML Klassendiagramm">
            <a:extLst>
              <a:ext uri="{FF2B5EF4-FFF2-40B4-BE49-F238E27FC236}">
                <a16:creationId xmlns:a16="http://schemas.microsoft.com/office/drawing/2014/main" id="{9B66BCD4-ADA0-6626-0FE9-544E4570A502}"/>
              </a:ext>
            </a:extLst>
          </p:cNvPr>
          <p:cNvSpPr txBox="1"/>
          <p:nvPr/>
        </p:nvSpPr>
        <p:spPr>
          <a:xfrm>
            <a:off x="511097" y="1869539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24" name="Rechteck">
            <a:extLst>
              <a:ext uri="{FF2B5EF4-FFF2-40B4-BE49-F238E27FC236}">
                <a16:creationId xmlns:a16="http://schemas.microsoft.com/office/drawing/2014/main" id="{9C057B8F-C1A2-6511-D335-110664B6C9BF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Linie">
            <a:extLst>
              <a:ext uri="{FF2B5EF4-FFF2-40B4-BE49-F238E27FC236}">
                <a16:creationId xmlns:a16="http://schemas.microsoft.com/office/drawing/2014/main" id="{6909F895-01CA-E51A-5533-024F20F2ECC0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" name="Kreis">
            <a:extLst>
              <a:ext uri="{FF2B5EF4-FFF2-40B4-BE49-F238E27FC236}">
                <a16:creationId xmlns:a16="http://schemas.microsoft.com/office/drawing/2014/main" id="{8D7A19A5-74E2-EBC0-AB3A-DB07EA20E287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Kreis">
            <a:extLst>
              <a:ext uri="{FF2B5EF4-FFF2-40B4-BE49-F238E27FC236}">
                <a16:creationId xmlns:a16="http://schemas.microsoft.com/office/drawing/2014/main" id="{B20F3BE0-C3A0-884E-C8B8-E8F929F95EFF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" name="Kreis">
            <a:extLst>
              <a:ext uri="{FF2B5EF4-FFF2-40B4-BE49-F238E27FC236}">
                <a16:creationId xmlns:a16="http://schemas.microsoft.com/office/drawing/2014/main" id="{1F986C67-3783-5CFB-25CB-F7F3689C635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" name="Kreis">
            <a:extLst>
              <a:ext uri="{FF2B5EF4-FFF2-40B4-BE49-F238E27FC236}">
                <a16:creationId xmlns:a16="http://schemas.microsoft.com/office/drawing/2014/main" id="{74103914-9FEB-6DF4-8508-A356B3B506B9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Kreis">
            <a:extLst>
              <a:ext uri="{FF2B5EF4-FFF2-40B4-BE49-F238E27FC236}">
                <a16:creationId xmlns:a16="http://schemas.microsoft.com/office/drawing/2014/main" id="{9EE62694-6F11-1CDA-83AB-96D27BCDF85E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Vorstellung">
            <a:extLst>
              <a:ext uri="{FF2B5EF4-FFF2-40B4-BE49-F238E27FC236}">
                <a16:creationId xmlns:a16="http://schemas.microsoft.com/office/drawing/2014/main" id="{17A65D4B-6DD5-B984-309F-5A2A0357A2B8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2" name="Das Projekt">
            <a:extLst>
              <a:ext uri="{FF2B5EF4-FFF2-40B4-BE49-F238E27FC236}">
                <a16:creationId xmlns:a16="http://schemas.microsoft.com/office/drawing/2014/main" id="{5601B026-ACA7-8BFF-2362-FBAC42FD3E81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4" name="Entwurf">
            <a:extLst>
              <a:ext uri="{FF2B5EF4-FFF2-40B4-BE49-F238E27FC236}">
                <a16:creationId xmlns:a16="http://schemas.microsoft.com/office/drawing/2014/main" id="{7B432513-3941-EE41-A609-72D7897F376B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5" name="Implementierung">
            <a:extLst>
              <a:ext uri="{FF2B5EF4-FFF2-40B4-BE49-F238E27FC236}">
                <a16:creationId xmlns:a16="http://schemas.microsoft.com/office/drawing/2014/main" id="{26D2C8F7-47FF-7356-E723-29F72D66E6BF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6" name="Fazit + Ausblick">
            <a:extLst>
              <a:ext uri="{FF2B5EF4-FFF2-40B4-BE49-F238E27FC236}">
                <a16:creationId xmlns:a16="http://schemas.microsoft.com/office/drawing/2014/main" id="{84750AA6-D8A1-57B4-5BB3-62A3598CE545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7" name="Kreis">
            <a:extLst>
              <a:ext uri="{FF2B5EF4-FFF2-40B4-BE49-F238E27FC236}">
                <a16:creationId xmlns:a16="http://schemas.microsoft.com/office/drawing/2014/main" id="{4CEDE945-E66D-4270-E1E2-DAB218AA790E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8" name="Inhaltsplatzhalter 3">
            <a:extLst>
              <a:ext uri="{FF2B5EF4-FFF2-40B4-BE49-F238E27FC236}">
                <a16:creationId xmlns:a16="http://schemas.microsoft.com/office/drawing/2014/main" id="{C2474397-8602-4300-FE8F-CC1FFF944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25970" y="4391333"/>
            <a:ext cx="7115164" cy="5852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52EF499-78AC-2215-96DE-84818184E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097" y="4406208"/>
            <a:ext cx="14290459" cy="5695566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D1D0C54A-B5D2-229E-5AC5-5654885FCC26}"/>
              </a:ext>
            </a:extLst>
          </p:cNvPr>
          <p:cNvSpPr/>
          <p:nvPr/>
        </p:nvSpPr>
        <p:spPr>
          <a:xfrm>
            <a:off x="15725970" y="9247140"/>
            <a:ext cx="7115164" cy="102146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E0766A8-44FF-C140-382F-3F234B4C2C3C}"/>
              </a:ext>
            </a:extLst>
          </p:cNvPr>
          <p:cNvSpPr/>
          <p:nvPr/>
        </p:nvSpPr>
        <p:spPr>
          <a:xfrm>
            <a:off x="6476657" y="9163269"/>
            <a:ext cx="1915502" cy="68814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DFD4D9EF-5096-78FC-A0B0-310C2B457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5617" y="5921154"/>
            <a:ext cx="8561418" cy="2165193"/>
          </a:xfrm>
          <a:prstGeom prst="rect">
            <a:avLst/>
          </a:prstGeom>
        </p:spPr>
      </p:pic>
      <p:pic>
        <p:nvPicPr>
          <p:cNvPr id="43" name="Rechteck Rechteck" descr="Rechteck Rechteck">
            <a:extLst>
              <a:ext uri="{FF2B5EF4-FFF2-40B4-BE49-F238E27FC236}">
                <a16:creationId xmlns:a16="http://schemas.microsoft.com/office/drawing/2014/main" id="{9487D5B3-C137-FC64-FB78-8E78610D9B9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19468" y="8668924"/>
            <a:ext cx="6766560" cy="365370"/>
          </a:xfrm>
          <a:prstGeom prst="rect">
            <a:avLst/>
          </a:prstGeom>
        </p:spPr>
      </p:pic>
      <p:sp>
        <p:nvSpPr>
          <p:cNvPr id="2" name="Analyse">
            <a:extLst>
              <a:ext uri="{FF2B5EF4-FFF2-40B4-BE49-F238E27FC236}">
                <a16:creationId xmlns:a16="http://schemas.microsoft.com/office/drawing/2014/main" id="{1F6DBE47-93C0-EDB8-C47C-3417E96F71AE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67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3">
            <a:extLst>
              <a:ext uri="{FF2B5EF4-FFF2-40B4-BE49-F238E27FC236}">
                <a16:creationId xmlns:a16="http://schemas.microsoft.com/office/drawing/2014/main" id="{8F52BCA4-5EB9-05E4-AE78-3AF5AF7F0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714" y="1813959"/>
            <a:ext cx="11735744" cy="965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3" name="Rechteck Rechteck" descr="Rechteck Rechteck">
            <a:extLst>
              <a:ext uri="{FF2B5EF4-FFF2-40B4-BE49-F238E27FC236}">
                <a16:creationId xmlns:a16="http://schemas.microsoft.com/office/drawing/2014/main" id="{D4E6AFB0-7EA2-9430-E91E-35967A200A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271" y="6719670"/>
            <a:ext cx="5817337" cy="266700"/>
          </a:xfrm>
          <a:prstGeom prst="rect">
            <a:avLst/>
          </a:prstGeom>
        </p:spPr>
      </p:pic>
      <p:pic>
        <p:nvPicPr>
          <p:cNvPr id="4" name="Rechteck Rechteck" descr="Rechteck Rechteck">
            <a:extLst>
              <a:ext uri="{FF2B5EF4-FFF2-40B4-BE49-F238E27FC236}">
                <a16:creationId xmlns:a16="http://schemas.microsoft.com/office/drawing/2014/main" id="{92A2B194-6924-24A8-F2D9-75DC15E482A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578" y="5756577"/>
            <a:ext cx="5733879" cy="132885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E1E3C24-FDC6-8B8D-4901-5A26E838B2B2}"/>
              </a:ext>
            </a:extLst>
          </p:cNvPr>
          <p:cNvSpPr/>
          <p:nvPr/>
        </p:nvSpPr>
        <p:spPr>
          <a:xfrm>
            <a:off x="14342158" y="5083910"/>
            <a:ext cx="1466370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6" name="UML Klassendiagramm">
            <a:extLst>
              <a:ext uri="{FF2B5EF4-FFF2-40B4-BE49-F238E27FC236}">
                <a16:creationId xmlns:a16="http://schemas.microsoft.com/office/drawing/2014/main" id="{F585ABF8-B1FB-7339-6431-92821B0E3360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7" name="Rechteck">
            <a:extLst>
              <a:ext uri="{FF2B5EF4-FFF2-40B4-BE49-F238E27FC236}">
                <a16:creationId xmlns:a16="http://schemas.microsoft.com/office/drawing/2014/main" id="{C024303D-4142-4732-782E-71D519730684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3FCDDA89-E8D5-9706-4E8F-040ADDFE2277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60944DA3-BAF6-A391-6913-DA8852979690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EB453532-2FC5-1BF9-60D2-368792570ECF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1C5EC7E3-0F32-8976-F7DA-F7CA5B94659C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365DE59B-A7BC-EF36-D636-8EB9FE5482BD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339FEA88-20B0-090A-1336-5E8F5FEF924B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Vorstellung">
            <a:extLst>
              <a:ext uri="{FF2B5EF4-FFF2-40B4-BE49-F238E27FC236}">
                <a16:creationId xmlns:a16="http://schemas.microsoft.com/office/drawing/2014/main" id="{99A841CA-0CEF-92FB-80AC-788C318E237B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5" name="Das Projekt">
            <a:extLst>
              <a:ext uri="{FF2B5EF4-FFF2-40B4-BE49-F238E27FC236}">
                <a16:creationId xmlns:a16="http://schemas.microsoft.com/office/drawing/2014/main" id="{9AA5A693-C8A2-6EE6-AA4D-FABD546C2AE6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7" name="Entwurf">
            <a:extLst>
              <a:ext uri="{FF2B5EF4-FFF2-40B4-BE49-F238E27FC236}">
                <a16:creationId xmlns:a16="http://schemas.microsoft.com/office/drawing/2014/main" id="{A6CCE24D-4B90-7162-EFC4-0787247F939F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8" name="Implementierung">
            <a:extLst>
              <a:ext uri="{FF2B5EF4-FFF2-40B4-BE49-F238E27FC236}">
                <a16:creationId xmlns:a16="http://schemas.microsoft.com/office/drawing/2014/main" id="{6C707EBF-FB56-5D32-4964-51E917004416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9" name="Fazit + Ausblick">
            <a:extLst>
              <a:ext uri="{FF2B5EF4-FFF2-40B4-BE49-F238E27FC236}">
                <a16:creationId xmlns:a16="http://schemas.microsoft.com/office/drawing/2014/main" id="{4DB7CD41-E51D-7374-BF41-ABEC85FDB0B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0" name="Kreis">
            <a:extLst>
              <a:ext uri="{FF2B5EF4-FFF2-40B4-BE49-F238E27FC236}">
                <a16:creationId xmlns:a16="http://schemas.microsoft.com/office/drawing/2014/main" id="{F22BBA45-C7E2-8DCB-CF71-AA4237220D6D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C469E15-55E1-DE73-F464-0B5753A06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798" y="5684424"/>
            <a:ext cx="6585578" cy="1665501"/>
          </a:xfrm>
          <a:prstGeom prst="rect">
            <a:avLst/>
          </a:prstGeom>
        </p:spPr>
      </p:pic>
      <p:sp>
        <p:nvSpPr>
          <p:cNvPr id="22" name="Analyse">
            <a:extLst>
              <a:ext uri="{FF2B5EF4-FFF2-40B4-BE49-F238E27FC236}">
                <a16:creationId xmlns:a16="http://schemas.microsoft.com/office/drawing/2014/main" id="{8610ECF8-7790-2242-A7D8-3D0BE16ED2DF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89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nhaltsplatzhalter 3">
            <a:extLst>
              <a:ext uri="{FF2B5EF4-FFF2-40B4-BE49-F238E27FC236}">
                <a16:creationId xmlns:a16="http://schemas.microsoft.com/office/drawing/2014/main" id="{626E4EE7-8D65-DED2-6752-5ECC90EB6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621" y="1813959"/>
            <a:ext cx="11513929" cy="965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3" name="Rechteck Rechteck" descr="Rechteck Rechteck">
            <a:extLst>
              <a:ext uri="{FF2B5EF4-FFF2-40B4-BE49-F238E27FC236}">
                <a16:creationId xmlns:a16="http://schemas.microsoft.com/office/drawing/2014/main" id="{8E0C8D57-31AA-167D-3740-3F3901BEC99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705" y="6963510"/>
            <a:ext cx="5700711" cy="266700"/>
          </a:xfrm>
          <a:prstGeom prst="rect">
            <a:avLst/>
          </a:prstGeom>
        </p:spPr>
      </p:pic>
      <p:pic>
        <p:nvPicPr>
          <p:cNvPr id="24" name="Rechteck Rechteck" descr="Rechteck Rechteck">
            <a:extLst>
              <a:ext uri="{FF2B5EF4-FFF2-40B4-BE49-F238E27FC236}">
                <a16:creationId xmlns:a16="http://schemas.microsoft.com/office/drawing/2014/main" id="{CA15B114-9E68-3A64-F3DA-00C778C9B21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579" y="5787572"/>
            <a:ext cx="5618214" cy="1562352"/>
          </a:xfrm>
          <a:prstGeom prst="rect">
            <a:avLst/>
          </a:prstGeom>
        </p:spPr>
      </p:pic>
      <p:sp>
        <p:nvSpPr>
          <p:cNvPr id="25" name="UML Klassendiagramm">
            <a:extLst>
              <a:ext uri="{FF2B5EF4-FFF2-40B4-BE49-F238E27FC236}">
                <a16:creationId xmlns:a16="http://schemas.microsoft.com/office/drawing/2014/main" id="{FCB736A4-8F26-4747-A855-A1AD6D029180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26" name="Rechteck">
            <a:extLst>
              <a:ext uri="{FF2B5EF4-FFF2-40B4-BE49-F238E27FC236}">
                <a16:creationId xmlns:a16="http://schemas.microsoft.com/office/drawing/2014/main" id="{42F2338F-A10C-B194-B721-E27A6157FBDE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Linie">
            <a:extLst>
              <a:ext uri="{FF2B5EF4-FFF2-40B4-BE49-F238E27FC236}">
                <a16:creationId xmlns:a16="http://schemas.microsoft.com/office/drawing/2014/main" id="{BC248367-87B9-3967-3580-C7D01BD986D7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" name="Kreis">
            <a:extLst>
              <a:ext uri="{FF2B5EF4-FFF2-40B4-BE49-F238E27FC236}">
                <a16:creationId xmlns:a16="http://schemas.microsoft.com/office/drawing/2014/main" id="{B7EB3986-FD9B-7D7D-13C8-B39DD45EB192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" name="Kreis">
            <a:extLst>
              <a:ext uri="{FF2B5EF4-FFF2-40B4-BE49-F238E27FC236}">
                <a16:creationId xmlns:a16="http://schemas.microsoft.com/office/drawing/2014/main" id="{63DEC3B2-67D0-4D40-4A86-DB73D6B003F4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Kreis">
            <a:extLst>
              <a:ext uri="{FF2B5EF4-FFF2-40B4-BE49-F238E27FC236}">
                <a16:creationId xmlns:a16="http://schemas.microsoft.com/office/drawing/2014/main" id="{BFA6BE0A-6264-1EA3-07E7-789D9D669495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Kreis">
            <a:extLst>
              <a:ext uri="{FF2B5EF4-FFF2-40B4-BE49-F238E27FC236}">
                <a16:creationId xmlns:a16="http://schemas.microsoft.com/office/drawing/2014/main" id="{838FF662-AC8D-7D91-6EFE-F6096659F8D1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" name="Kreis">
            <a:extLst>
              <a:ext uri="{FF2B5EF4-FFF2-40B4-BE49-F238E27FC236}">
                <a16:creationId xmlns:a16="http://schemas.microsoft.com/office/drawing/2014/main" id="{6FFDDD30-FAF4-823F-22DA-1F2FC79BF5F6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Vorstellung">
            <a:extLst>
              <a:ext uri="{FF2B5EF4-FFF2-40B4-BE49-F238E27FC236}">
                <a16:creationId xmlns:a16="http://schemas.microsoft.com/office/drawing/2014/main" id="{C7EA78EB-AAF1-098C-0E75-EE7358057157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4" name="Das Projekt">
            <a:extLst>
              <a:ext uri="{FF2B5EF4-FFF2-40B4-BE49-F238E27FC236}">
                <a16:creationId xmlns:a16="http://schemas.microsoft.com/office/drawing/2014/main" id="{201D8D40-6C92-6FC9-5873-07C7E0B1D66E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6" name="Entwurf">
            <a:extLst>
              <a:ext uri="{FF2B5EF4-FFF2-40B4-BE49-F238E27FC236}">
                <a16:creationId xmlns:a16="http://schemas.microsoft.com/office/drawing/2014/main" id="{52912547-1841-448D-E19B-2DD5868DF98E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7" name="Implementierung">
            <a:extLst>
              <a:ext uri="{FF2B5EF4-FFF2-40B4-BE49-F238E27FC236}">
                <a16:creationId xmlns:a16="http://schemas.microsoft.com/office/drawing/2014/main" id="{DAA9BB3D-F780-D2CA-ABE0-A8685EA3C8CB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8" name="Fazit + Ausblick">
            <a:extLst>
              <a:ext uri="{FF2B5EF4-FFF2-40B4-BE49-F238E27FC236}">
                <a16:creationId xmlns:a16="http://schemas.microsoft.com/office/drawing/2014/main" id="{5A8A002F-025C-D599-4DB0-E08EE799724B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9" name="Kreis">
            <a:extLst>
              <a:ext uri="{FF2B5EF4-FFF2-40B4-BE49-F238E27FC236}">
                <a16:creationId xmlns:a16="http://schemas.microsoft.com/office/drawing/2014/main" id="{8C5E000F-8DBC-9734-529C-F225969DBB89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8427374-0440-5F1A-B0FE-05FA8E820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797" y="5665553"/>
            <a:ext cx="6585578" cy="1684372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3B58B853-21D2-EA74-9AF2-B8E08803BB2C}"/>
              </a:ext>
            </a:extLst>
          </p:cNvPr>
          <p:cNvSpPr/>
          <p:nvPr/>
        </p:nvSpPr>
        <p:spPr>
          <a:xfrm>
            <a:off x="9132557" y="10666595"/>
            <a:ext cx="1466370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70D4B185-E083-C87C-0050-FC77724A0F4B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676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3">
            <a:extLst>
              <a:ext uri="{FF2B5EF4-FFF2-40B4-BE49-F238E27FC236}">
                <a16:creationId xmlns:a16="http://schemas.microsoft.com/office/drawing/2014/main" id="{26676912-DC26-9E86-E390-F8611BF94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426" y="1813959"/>
            <a:ext cx="11524320" cy="965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3" name="Rechteck Rechteck" descr="Rechteck Rechteck">
            <a:extLst>
              <a:ext uri="{FF2B5EF4-FFF2-40B4-BE49-F238E27FC236}">
                <a16:creationId xmlns:a16="http://schemas.microsoft.com/office/drawing/2014/main" id="{EE13DB5B-062C-83B5-21DE-D7B37BE93B9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271" y="7192110"/>
            <a:ext cx="5730241" cy="266700"/>
          </a:xfrm>
          <a:prstGeom prst="rect">
            <a:avLst/>
          </a:prstGeom>
        </p:spPr>
      </p:pic>
      <p:pic>
        <p:nvPicPr>
          <p:cNvPr id="4" name="Rechteck Rechteck" descr="Rechteck Rechteck">
            <a:extLst>
              <a:ext uri="{FF2B5EF4-FFF2-40B4-BE49-F238E27FC236}">
                <a16:creationId xmlns:a16="http://schemas.microsoft.com/office/drawing/2014/main" id="{301377A5-FDDE-A3E4-7C87-6A16A09C9A4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579" y="5741987"/>
            <a:ext cx="5628168" cy="1841437"/>
          </a:xfrm>
          <a:prstGeom prst="rect">
            <a:avLst/>
          </a:prstGeom>
        </p:spPr>
      </p:pic>
      <p:sp>
        <p:nvSpPr>
          <p:cNvPr id="5" name="UML Klassendiagramm">
            <a:extLst>
              <a:ext uri="{FF2B5EF4-FFF2-40B4-BE49-F238E27FC236}">
                <a16:creationId xmlns:a16="http://schemas.microsoft.com/office/drawing/2014/main" id="{EB6C2111-141A-3889-B526-11565729299A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DBB6ED63-35CA-17D8-9673-58865B55D8D2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47651B27-0511-8181-81EA-BE4D72AB6D46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D93BA964-C368-AA5E-E2AD-E46FA282A94D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5EA6E790-1FA1-D367-833E-3AC3D52550B5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099C4E95-9DEF-CC8E-7FF8-F8D3717AF56D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57A3619F-FEF4-3CB8-5018-A527456F7553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25C754A9-65B6-6896-AEA0-42A75E1E58BF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Vorstellung">
            <a:extLst>
              <a:ext uri="{FF2B5EF4-FFF2-40B4-BE49-F238E27FC236}">
                <a16:creationId xmlns:a16="http://schemas.microsoft.com/office/drawing/2014/main" id="{1A88DBEC-1FCC-0FF4-6453-FC9DC2271B11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4" name="Das Projekt">
            <a:extLst>
              <a:ext uri="{FF2B5EF4-FFF2-40B4-BE49-F238E27FC236}">
                <a16:creationId xmlns:a16="http://schemas.microsoft.com/office/drawing/2014/main" id="{E6E994C7-6576-4E8D-C1E0-3BE2F818B997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6" name="Entwurf">
            <a:extLst>
              <a:ext uri="{FF2B5EF4-FFF2-40B4-BE49-F238E27FC236}">
                <a16:creationId xmlns:a16="http://schemas.microsoft.com/office/drawing/2014/main" id="{3ACCD3A9-FCA2-7E5D-677D-97DB42163B9A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7" name="Implementierung">
            <a:extLst>
              <a:ext uri="{FF2B5EF4-FFF2-40B4-BE49-F238E27FC236}">
                <a16:creationId xmlns:a16="http://schemas.microsoft.com/office/drawing/2014/main" id="{8AEB3846-10BC-FF97-8E62-D1A897DF967F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8" name="Fazit + Ausblick">
            <a:extLst>
              <a:ext uri="{FF2B5EF4-FFF2-40B4-BE49-F238E27FC236}">
                <a16:creationId xmlns:a16="http://schemas.microsoft.com/office/drawing/2014/main" id="{EADC9EAE-9331-58F3-6FA3-355C3656894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9" name="Kreis">
            <a:extLst>
              <a:ext uri="{FF2B5EF4-FFF2-40B4-BE49-F238E27FC236}">
                <a16:creationId xmlns:a16="http://schemas.microsoft.com/office/drawing/2014/main" id="{4C4E196C-DE6F-FAA3-2B99-C8F18D6099AE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A80DC09-EF6C-BDB2-D309-785A2AF69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1790" y="5651251"/>
            <a:ext cx="6585578" cy="1887021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5022E2A2-BB5F-70B2-47F2-D43AA8C7A5B2}"/>
              </a:ext>
            </a:extLst>
          </p:cNvPr>
          <p:cNvSpPr/>
          <p:nvPr/>
        </p:nvSpPr>
        <p:spPr>
          <a:xfrm>
            <a:off x="14256757" y="9783210"/>
            <a:ext cx="1466370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2" name="Analyse">
            <a:extLst>
              <a:ext uri="{FF2B5EF4-FFF2-40B4-BE49-F238E27FC236}">
                <a16:creationId xmlns:a16="http://schemas.microsoft.com/office/drawing/2014/main" id="{A98819AC-E83E-9902-7906-D4ADBEA78E45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92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nhaltsplatzhalter 3">
            <a:extLst>
              <a:ext uri="{FF2B5EF4-FFF2-40B4-BE49-F238E27FC236}">
                <a16:creationId xmlns:a16="http://schemas.microsoft.com/office/drawing/2014/main" id="{DC430B87-3E3D-1E46-AEF1-4BF2D926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427" y="1813959"/>
            <a:ext cx="11524318" cy="965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3" name="Rechteck Rechteck" descr="Rechteck Rechteck">
            <a:extLst>
              <a:ext uri="{FF2B5EF4-FFF2-40B4-BE49-F238E27FC236}">
                <a16:creationId xmlns:a16="http://schemas.microsoft.com/office/drawing/2014/main" id="{0A87C349-FE0D-1451-7C7F-093793A20E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706" y="5706319"/>
            <a:ext cx="5657040" cy="2142281"/>
          </a:xfrm>
          <a:prstGeom prst="rect">
            <a:avLst/>
          </a:prstGeom>
        </p:spPr>
      </p:pic>
      <p:pic>
        <p:nvPicPr>
          <p:cNvPr id="24" name="Rechteck Rechteck" descr="Rechteck Rechteck">
            <a:extLst>
              <a:ext uri="{FF2B5EF4-FFF2-40B4-BE49-F238E27FC236}">
                <a16:creationId xmlns:a16="http://schemas.microsoft.com/office/drawing/2014/main" id="{79FB8ED2-683F-70E0-41FA-B5D7CE7961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697" y="7420710"/>
            <a:ext cx="5766816" cy="266700"/>
          </a:xfrm>
          <a:prstGeom prst="rect">
            <a:avLst/>
          </a:prstGeom>
        </p:spPr>
      </p:pic>
      <p:sp>
        <p:nvSpPr>
          <p:cNvPr id="25" name="UML Klassendiagramm">
            <a:extLst>
              <a:ext uri="{FF2B5EF4-FFF2-40B4-BE49-F238E27FC236}">
                <a16:creationId xmlns:a16="http://schemas.microsoft.com/office/drawing/2014/main" id="{25E5BCCD-FC54-6341-52DF-33C55BF8D527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26" name="Rechteck">
            <a:extLst>
              <a:ext uri="{FF2B5EF4-FFF2-40B4-BE49-F238E27FC236}">
                <a16:creationId xmlns:a16="http://schemas.microsoft.com/office/drawing/2014/main" id="{895357CF-B886-6C3A-1821-911613FF270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Linie">
            <a:extLst>
              <a:ext uri="{FF2B5EF4-FFF2-40B4-BE49-F238E27FC236}">
                <a16:creationId xmlns:a16="http://schemas.microsoft.com/office/drawing/2014/main" id="{A80A73A9-198A-6444-AA7D-E14013CD9A99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" name="Kreis">
            <a:extLst>
              <a:ext uri="{FF2B5EF4-FFF2-40B4-BE49-F238E27FC236}">
                <a16:creationId xmlns:a16="http://schemas.microsoft.com/office/drawing/2014/main" id="{AF1BD9F5-B91E-4B16-70D4-D6C38C427488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" name="Kreis">
            <a:extLst>
              <a:ext uri="{FF2B5EF4-FFF2-40B4-BE49-F238E27FC236}">
                <a16:creationId xmlns:a16="http://schemas.microsoft.com/office/drawing/2014/main" id="{40ACC667-1E36-467E-E2DC-642A2EFF8190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Kreis">
            <a:extLst>
              <a:ext uri="{FF2B5EF4-FFF2-40B4-BE49-F238E27FC236}">
                <a16:creationId xmlns:a16="http://schemas.microsoft.com/office/drawing/2014/main" id="{27C9777D-AAA1-93EB-F115-847522EF89A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Kreis">
            <a:extLst>
              <a:ext uri="{FF2B5EF4-FFF2-40B4-BE49-F238E27FC236}">
                <a16:creationId xmlns:a16="http://schemas.microsoft.com/office/drawing/2014/main" id="{B486106F-A7D3-3BB5-51FE-763B5312F92A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" name="Kreis">
            <a:extLst>
              <a:ext uri="{FF2B5EF4-FFF2-40B4-BE49-F238E27FC236}">
                <a16:creationId xmlns:a16="http://schemas.microsoft.com/office/drawing/2014/main" id="{7F9A9E57-5131-3630-3DEA-85926BAC3EA1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Vorstellung">
            <a:extLst>
              <a:ext uri="{FF2B5EF4-FFF2-40B4-BE49-F238E27FC236}">
                <a16:creationId xmlns:a16="http://schemas.microsoft.com/office/drawing/2014/main" id="{3D7C82E0-AD21-663A-EFA1-B274E451DE44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4" name="Das Projekt">
            <a:extLst>
              <a:ext uri="{FF2B5EF4-FFF2-40B4-BE49-F238E27FC236}">
                <a16:creationId xmlns:a16="http://schemas.microsoft.com/office/drawing/2014/main" id="{4B1045B5-D943-B56C-6694-E50913AEB8F8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6" name="Entwurf">
            <a:extLst>
              <a:ext uri="{FF2B5EF4-FFF2-40B4-BE49-F238E27FC236}">
                <a16:creationId xmlns:a16="http://schemas.microsoft.com/office/drawing/2014/main" id="{2B86F0DA-E1E5-2AA7-6F60-153137ED2201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7" name="Implementierung">
            <a:extLst>
              <a:ext uri="{FF2B5EF4-FFF2-40B4-BE49-F238E27FC236}">
                <a16:creationId xmlns:a16="http://schemas.microsoft.com/office/drawing/2014/main" id="{F4B96B25-1432-C56F-8E86-5F971F5EAECD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8" name="Fazit + Ausblick">
            <a:extLst>
              <a:ext uri="{FF2B5EF4-FFF2-40B4-BE49-F238E27FC236}">
                <a16:creationId xmlns:a16="http://schemas.microsoft.com/office/drawing/2014/main" id="{8D7D01E8-DE69-CD69-87B5-960F7D1DFCFA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9" name="Kreis">
            <a:extLst>
              <a:ext uri="{FF2B5EF4-FFF2-40B4-BE49-F238E27FC236}">
                <a16:creationId xmlns:a16="http://schemas.microsoft.com/office/drawing/2014/main" id="{7C44DBC6-1250-6FBE-B26D-70B887C3B153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A8B553FB-2468-612A-2CBF-BF2BB150A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11" y="5533689"/>
            <a:ext cx="6585578" cy="1887021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888C18D-6584-47C7-C6B6-106A4F5C4C49}"/>
              </a:ext>
            </a:extLst>
          </p:cNvPr>
          <p:cNvSpPr/>
          <p:nvPr/>
        </p:nvSpPr>
        <p:spPr>
          <a:xfrm>
            <a:off x="15614248" y="10021076"/>
            <a:ext cx="1231032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7F0E4CE6-BD3D-4ED2-A2DE-B5726F733354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867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nhaltsplatzhalter 3">
            <a:extLst>
              <a:ext uri="{FF2B5EF4-FFF2-40B4-BE49-F238E27FC236}">
                <a16:creationId xmlns:a16="http://schemas.microsoft.com/office/drawing/2014/main" id="{DC430B87-3E3D-1E46-AEF1-4BF2D926B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427" y="1813959"/>
            <a:ext cx="11524318" cy="9653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3" name="Rechteck Rechteck" descr="Rechteck Rechteck">
            <a:extLst>
              <a:ext uri="{FF2B5EF4-FFF2-40B4-BE49-F238E27FC236}">
                <a16:creationId xmlns:a16="http://schemas.microsoft.com/office/drawing/2014/main" id="{0A87C349-FE0D-1451-7C7F-093793A20E7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752" y="5590572"/>
            <a:ext cx="5657040" cy="238909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8B553FB-2468-612A-2CBF-BF2BB150A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2589" y="5676225"/>
            <a:ext cx="5036220" cy="1887021"/>
          </a:xfrm>
          <a:prstGeom prst="rect">
            <a:avLst/>
          </a:prstGeom>
        </p:spPr>
      </p:pic>
      <p:pic>
        <p:nvPicPr>
          <p:cNvPr id="24" name="Rechteck Rechteck" descr="Rechteck Rechteck">
            <a:extLst>
              <a:ext uri="{FF2B5EF4-FFF2-40B4-BE49-F238E27FC236}">
                <a16:creationId xmlns:a16="http://schemas.microsoft.com/office/drawing/2014/main" id="{79FB8ED2-683F-70E0-41FA-B5D7CE7961C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49362" y="7542232"/>
            <a:ext cx="5766816" cy="266700"/>
          </a:xfrm>
          <a:prstGeom prst="rect">
            <a:avLst/>
          </a:prstGeom>
        </p:spPr>
      </p:pic>
      <p:sp>
        <p:nvSpPr>
          <p:cNvPr id="25" name="UML Klassendiagramm">
            <a:extLst>
              <a:ext uri="{FF2B5EF4-FFF2-40B4-BE49-F238E27FC236}">
                <a16:creationId xmlns:a16="http://schemas.microsoft.com/office/drawing/2014/main" id="{25E5BCCD-FC54-6341-52DF-33C55BF8D527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26" name="Rechteck">
            <a:extLst>
              <a:ext uri="{FF2B5EF4-FFF2-40B4-BE49-F238E27FC236}">
                <a16:creationId xmlns:a16="http://schemas.microsoft.com/office/drawing/2014/main" id="{895357CF-B886-6C3A-1821-911613FF270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Linie">
            <a:extLst>
              <a:ext uri="{FF2B5EF4-FFF2-40B4-BE49-F238E27FC236}">
                <a16:creationId xmlns:a16="http://schemas.microsoft.com/office/drawing/2014/main" id="{A80A73A9-198A-6444-AA7D-E14013CD9A99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" name="Kreis">
            <a:extLst>
              <a:ext uri="{FF2B5EF4-FFF2-40B4-BE49-F238E27FC236}">
                <a16:creationId xmlns:a16="http://schemas.microsoft.com/office/drawing/2014/main" id="{AF1BD9F5-B91E-4B16-70D4-D6C38C427488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" name="Kreis">
            <a:extLst>
              <a:ext uri="{FF2B5EF4-FFF2-40B4-BE49-F238E27FC236}">
                <a16:creationId xmlns:a16="http://schemas.microsoft.com/office/drawing/2014/main" id="{40ACC667-1E36-467E-E2DC-642A2EFF8190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Kreis">
            <a:extLst>
              <a:ext uri="{FF2B5EF4-FFF2-40B4-BE49-F238E27FC236}">
                <a16:creationId xmlns:a16="http://schemas.microsoft.com/office/drawing/2014/main" id="{27C9777D-AAA1-93EB-F115-847522EF89A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Kreis">
            <a:extLst>
              <a:ext uri="{FF2B5EF4-FFF2-40B4-BE49-F238E27FC236}">
                <a16:creationId xmlns:a16="http://schemas.microsoft.com/office/drawing/2014/main" id="{B486106F-A7D3-3BB5-51FE-763B5312F92A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" name="Kreis">
            <a:extLst>
              <a:ext uri="{FF2B5EF4-FFF2-40B4-BE49-F238E27FC236}">
                <a16:creationId xmlns:a16="http://schemas.microsoft.com/office/drawing/2014/main" id="{7F9A9E57-5131-3630-3DEA-85926BAC3EA1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Vorstellung">
            <a:extLst>
              <a:ext uri="{FF2B5EF4-FFF2-40B4-BE49-F238E27FC236}">
                <a16:creationId xmlns:a16="http://schemas.microsoft.com/office/drawing/2014/main" id="{3D7C82E0-AD21-663A-EFA1-B274E451DE44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4" name="Das Projekt">
            <a:extLst>
              <a:ext uri="{FF2B5EF4-FFF2-40B4-BE49-F238E27FC236}">
                <a16:creationId xmlns:a16="http://schemas.microsoft.com/office/drawing/2014/main" id="{4B1045B5-D943-B56C-6694-E50913AEB8F8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6" name="Entwurf">
            <a:extLst>
              <a:ext uri="{FF2B5EF4-FFF2-40B4-BE49-F238E27FC236}">
                <a16:creationId xmlns:a16="http://schemas.microsoft.com/office/drawing/2014/main" id="{2B86F0DA-E1E5-2AA7-6F60-153137ED2201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7" name="Implementierung">
            <a:extLst>
              <a:ext uri="{FF2B5EF4-FFF2-40B4-BE49-F238E27FC236}">
                <a16:creationId xmlns:a16="http://schemas.microsoft.com/office/drawing/2014/main" id="{F4B96B25-1432-C56F-8E86-5F971F5EAECD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8" name="Fazit + Ausblick">
            <a:extLst>
              <a:ext uri="{FF2B5EF4-FFF2-40B4-BE49-F238E27FC236}">
                <a16:creationId xmlns:a16="http://schemas.microsoft.com/office/drawing/2014/main" id="{8D7D01E8-DE69-CD69-87B5-960F7D1DFCFA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9" name="Kreis">
            <a:extLst>
              <a:ext uri="{FF2B5EF4-FFF2-40B4-BE49-F238E27FC236}">
                <a16:creationId xmlns:a16="http://schemas.microsoft.com/office/drawing/2014/main" id="{7C44DBC6-1250-6FBE-B26D-70B887C3B153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888C18D-6584-47C7-C6B6-106A4F5C4C49}"/>
              </a:ext>
            </a:extLst>
          </p:cNvPr>
          <p:cNvSpPr/>
          <p:nvPr/>
        </p:nvSpPr>
        <p:spPr>
          <a:xfrm>
            <a:off x="15267110" y="10776386"/>
            <a:ext cx="1134218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DAFEA720-6978-FCC1-490B-FB5F17A5FF50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9884F9D-F9EA-18A1-755B-B8B9EA6C3674}"/>
              </a:ext>
            </a:extLst>
          </p:cNvPr>
          <p:cNvSpPr/>
          <p:nvPr/>
        </p:nvSpPr>
        <p:spPr>
          <a:xfrm>
            <a:off x="11125199" y="6918960"/>
            <a:ext cx="991699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" grpId="0" animBg="1"/>
      <p:bldP spid="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BF4C4982-22D9-945A-44D7-8D37CAE5C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" y="-3252"/>
            <a:ext cx="24665242" cy="11445079"/>
          </a:xfrm>
          <a:prstGeom prst="rect">
            <a:avLst/>
          </a:prstGeom>
        </p:spPr>
      </p:pic>
      <p:sp>
        <p:nvSpPr>
          <p:cNvPr id="23" name="Rechteck">
            <a:extLst>
              <a:ext uri="{FF2B5EF4-FFF2-40B4-BE49-F238E27FC236}">
                <a16:creationId xmlns:a16="http://schemas.microsoft.com/office/drawing/2014/main" id="{80E85439-B2BF-FE9B-E217-19CB7090CDAC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Linie">
            <a:extLst>
              <a:ext uri="{FF2B5EF4-FFF2-40B4-BE49-F238E27FC236}">
                <a16:creationId xmlns:a16="http://schemas.microsoft.com/office/drawing/2014/main" id="{7D421260-21F1-9497-6F46-ACD9ADE5F466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Kreis">
            <a:extLst>
              <a:ext uri="{FF2B5EF4-FFF2-40B4-BE49-F238E27FC236}">
                <a16:creationId xmlns:a16="http://schemas.microsoft.com/office/drawing/2014/main" id="{DB20D5E6-4E3A-A2F4-6D22-71C99FEE451C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Kreis">
            <a:extLst>
              <a:ext uri="{FF2B5EF4-FFF2-40B4-BE49-F238E27FC236}">
                <a16:creationId xmlns:a16="http://schemas.microsoft.com/office/drawing/2014/main" id="{3111D85F-40B3-10CA-8338-001B659F94A7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Kreis">
            <a:extLst>
              <a:ext uri="{FF2B5EF4-FFF2-40B4-BE49-F238E27FC236}">
                <a16:creationId xmlns:a16="http://schemas.microsoft.com/office/drawing/2014/main" id="{9A8C7F29-E88D-4F71-5E8F-D2964C6C03CB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" name="Kreis">
            <a:extLst>
              <a:ext uri="{FF2B5EF4-FFF2-40B4-BE49-F238E27FC236}">
                <a16:creationId xmlns:a16="http://schemas.microsoft.com/office/drawing/2014/main" id="{0626860C-B405-7708-280C-7C68204FD5E1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" name="Kreis">
            <a:extLst>
              <a:ext uri="{FF2B5EF4-FFF2-40B4-BE49-F238E27FC236}">
                <a16:creationId xmlns:a16="http://schemas.microsoft.com/office/drawing/2014/main" id="{7E92D22D-6370-D307-85F1-FA0D395E4B91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Vorstellung">
            <a:extLst>
              <a:ext uri="{FF2B5EF4-FFF2-40B4-BE49-F238E27FC236}">
                <a16:creationId xmlns:a16="http://schemas.microsoft.com/office/drawing/2014/main" id="{0FC19384-5391-A48D-F5B2-1B75810B4174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Vorstellu</a:t>
            </a:r>
            <a:r>
              <a:rPr lang="de-DE" dirty="0"/>
              <a:t>n</a:t>
            </a:r>
            <a:r>
              <a:rPr dirty="0"/>
              <a:t>g</a:t>
            </a:r>
          </a:p>
        </p:txBody>
      </p:sp>
      <p:sp>
        <p:nvSpPr>
          <p:cNvPr id="31" name="Das Projekt">
            <a:extLst>
              <a:ext uri="{FF2B5EF4-FFF2-40B4-BE49-F238E27FC236}">
                <a16:creationId xmlns:a16="http://schemas.microsoft.com/office/drawing/2014/main" id="{C552A3BE-83C2-8201-6394-59A1B479F19E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/>
              <a:t>Das </a:t>
            </a:r>
            <a:r>
              <a:rPr dirty="0" err="1"/>
              <a:t>Projekt</a:t>
            </a:r>
            <a:endParaRPr dirty="0"/>
          </a:p>
        </p:txBody>
      </p:sp>
      <p:sp>
        <p:nvSpPr>
          <p:cNvPr id="33" name="Entwurf">
            <a:extLst>
              <a:ext uri="{FF2B5EF4-FFF2-40B4-BE49-F238E27FC236}">
                <a16:creationId xmlns:a16="http://schemas.microsoft.com/office/drawing/2014/main" id="{CA2D10A9-11A0-1B06-CF20-1D473595EB3F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Entwurf</a:t>
            </a:r>
            <a:endParaRPr dirty="0"/>
          </a:p>
        </p:txBody>
      </p:sp>
      <p:sp>
        <p:nvSpPr>
          <p:cNvPr id="34" name="Implementierung">
            <a:extLst>
              <a:ext uri="{FF2B5EF4-FFF2-40B4-BE49-F238E27FC236}">
                <a16:creationId xmlns:a16="http://schemas.microsoft.com/office/drawing/2014/main" id="{6E182962-ABF6-850E-633A-76C9F664514E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5" name="Fazit + Ausblick">
            <a:extLst>
              <a:ext uri="{FF2B5EF4-FFF2-40B4-BE49-F238E27FC236}">
                <a16:creationId xmlns:a16="http://schemas.microsoft.com/office/drawing/2014/main" id="{B8ED42FE-400B-CFAA-08CD-2420EB90F5C1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6" name="Kreis">
            <a:extLst>
              <a:ext uri="{FF2B5EF4-FFF2-40B4-BE49-F238E27FC236}">
                <a16:creationId xmlns:a16="http://schemas.microsoft.com/office/drawing/2014/main" id="{FC66AFF8-B0B3-2690-411E-E8A77F723FEC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C62EFA9-795E-7207-2D19-F767D95718BD}"/>
              </a:ext>
            </a:extLst>
          </p:cNvPr>
          <p:cNvSpPr/>
          <p:nvPr/>
        </p:nvSpPr>
        <p:spPr>
          <a:xfrm>
            <a:off x="868726" y="828386"/>
            <a:ext cx="21874042" cy="350128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A5ED215-A9EA-E59E-EED8-A2D8DCCF8556}"/>
              </a:ext>
            </a:extLst>
          </p:cNvPr>
          <p:cNvSpPr/>
          <p:nvPr/>
        </p:nvSpPr>
        <p:spPr>
          <a:xfrm>
            <a:off x="868726" y="4517198"/>
            <a:ext cx="21874042" cy="91133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C0AAE88-841A-743B-67EC-4A7EBD84CC82}"/>
              </a:ext>
            </a:extLst>
          </p:cNvPr>
          <p:cNvSpPr/>
          <p:nvPr/>
        </p:nvSpPr>
        <p:spPr>
          <a:xfrm>
            <a:off x="868726" y="5616055"/>
            <a:ext cx="21874042" cy="103718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EF781B2-6446-FAFE-7B2E-5E23D7AA11C6}"/>
              </a:ext>
            </a:extLst>
          </p:cNvPr>
          <p:cNvSpPr/>
          <p:nvPr/>
        </p:nvSpPr>
        <p:spPr>
          <a:xfrm>
            <a:off x="868726" y="6840771"/>
            <a:ext cx="21874042" cy="122179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3A64776-8910-731B-ED0F-E9F93A18817D}"/>
              </a:ext>
            </a:extLst>
          </p:cNvPr>
          <p:cNvSpPr/>
          <p:nvPr/>
        </p:nvSpPr>
        <p:spPr>
          <a:xfrm>
            <a:off x="909338" y="8250094"/>
            <a:ext cx="21833430" cy="122179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Rechteck Rechteck" descr="Rechteck Rechteck">
            <a:extLst>
              <a:ext uri="{FF2B5EF4-FFF2-40B4-BE49-F238E27FC236}">
                <a16:creationId xmlns:a16="http://schemas.microsoft.com/office/drawing/2014/main" id="{4492096B-06F5-2705-B174-6A8F98FB43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" y="21408"/>
            <a:ext cx="2277480" cy="469594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06B486B7-5218-F281-B31C-3E9A043AEC41}"/>
              </a:ext>
            </a:extLst>
          </p:cNvPr>
          <p:cNvSpPr/>
          <p:nvPr/>
        </p:nvSpPr>
        <p:spPr>
          <a:xfrm>
            <a:off x="909338" y="10244690"/>
            <a:ext cx="21833430" cy="122179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4F445046-EDCD-E596-0E87-FB2A5642AA1E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66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Implementierung"/>
          <p:cNvSpPr txBox="1"/>
          <p:nvPr/>
        </p:nvSpPr>
        <p:spPr>
          <a:xfrm>
            <a:off x="7940835" y="3893688"/>
            <a:ext cx="8502328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lang="de-DE" dirty="0"/>
              <a:t> Vorstellung</a:t>
            </a:r>
            <a:endParaRPr dirty="0"/>
          </a:p>
        </p:txBody>
      </p:sp>
      <p:sp>
        <p:nvSpPr>
          <p:cNvPr id="4" name="Rechteck">
            <a:extLst>
              <a:ext uri="{FF2B5EF4-FFF2-40B4-BE49-F238E27FC236}">
                <a16:creationId xmlns:a16="http://schemas.microsoft.com/office/drawing/2014/main" id="{BE289026-8514-CD5D-D5C2-A983C32CF699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Linie">
            <a:extLst>
              <a:ext uri="{FF2B5EF4-FFF2-40B4-BE49-F238E27FC236}">
                <a16:creationId xmlns:a16="http://schemas.microsoft.com/office/drawing/2014/main" id="{620F1531-872C-3C30-A672-CAED7BB29AB5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63168692-9150-046E-AEB0-7A72EA4E6636}"/>
              </a:ext>
            </a:extLst>
          </p:cNvPr>
          <p:cNvSpPr/>
          <p:nvPr/>
        </p:nvSpPr>
        <p:spPr>
          <a:xfrm>
            <a:off x="1542068" y="130515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373B4C0-3910-7D5D-2B6F-B869C2122354}"/>
              </a:ext>
            </a:extLst>
          </p:cNvPr>
          <p:cNvSpPr/>
          <p:nvPr/>
        </p:nvSpPr>
        <p:spPr>
          <a:xfrm>
            <a:off x="5700926" y="13135523"/>
            <a:ext cx="257952" cy="2579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E015DCA6-552C-7D1F-A910-F9D551319EE3}"/>
              </a:ext>
            </a:extLst>
          </p:cNvPr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CE740B3A-034F-B1DC-CD27-C53382E5560E}"/>
              </a:ext>
            </a:extLst>
          </p:cNvPr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5403AFFE-D273-4634-E165-F5AEABA16EBA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Vorstellung">
            <a:extLst>
              <a:ext uri="{FF2B5EF4-FFF2-40B4-BE49-F238E27FC236}">
                <a16:creationId xmlns:a16="http://schemas.microsoft.com/office/drawing/2014/main" id="{DC5DAA35-69FB-F9DB-5E1B-5F9008422A1A}"/>
              </a:ext>
            </a:extLst>
          </p:cNvPr>
          <p:cNvSpPr/>
          <p:nvPr/>
        </p:nvSpPr>
        <p:spPr>
          <a:xfrm>
            <a:off x="715306" y="12065087"/>
            <a:ext cx="291013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2" name="Das Projekt">
            <a:extLst>
              <a:ext uri="{FF2B5EF4-FFF2-40B4-BE49-F238E27FC236}">
                <a16:creationId xmlns:a16="http://schemas.microsoft.com/office/drawing/2014/main" id="{4921CEE1-6BA0-4823-CF10-54D8FE90D816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4BCD76EF-6FB3-842C-50E7-3C8DB09FAEBD}"/>
              </a:ext>
            </a:extLst>
          </p:cNvPr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DD232511-3371-6CB2-C2EA-BDECFA3B163C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FEB9A5BA-125F-6844-1DD1-7A4E6CE5493A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87E2D688-528F-B395-8865-6F1387C23D38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Analyse">
            <a:extLst>
              <a:ext uri="{FF2B5EF4-FFF2-40B4-BE49-F238E27FC236}">
                <a16:creationId xmlns:a16="http://schemas.microsoft.com/office/drawing/2014/main" id="{626C49B2-21F8-8C2C-FE35-451286F4B74F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320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ML Klassendiagramm">
            <a:extLst>
              <a:ext uri="{FF2B5EF4-FFF2-40B4-BE49-F238E27FC236}">
                <a16:creationId xmlns:a16="http://schemas.microsoft.com/office/drawing/2014/main" id="{50D9E9C4-65ED-F54E-7B25-28E4F875FE07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3" name="Rechteck">
            <a:extLst>
              <a:ext uri="{FF2B5EF4-FFF2-40B4-BE49-F238E27FC236}">
                <a16:creationId xmlns:a16="http://schemas.microsoft.com/office/drawing/2014/main" id="{B22A1096-C912-552D-F659-852C4F225403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E8583216-0B12-1FB4-E0E5-D88AF41FA331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C016B579-7AEB-D2B8-3B9B-7ACCBB60B7B0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9F120409-5310-0912-C025-928F2B4C02CC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F4E24BA7-2E20-0948-2CC4-3CFA327CBFB5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3337E8BA-9E05-0D29-5CD4-4036923500EF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F84F63D4-9A45-F021-C8D9-3DA4D601D146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77F1304C-ECB2-5058-2B79-20FF9EFCB60B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0FEB9978-DFB4-F86D-F3D1-7FF4B00B4CBE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1E434E27-B2EC-C4C2-374F-1C292903A0DE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63DEEF30-1270-107D-1059-C59E0CA9B7EA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D207674A-600A-08D4-E2D2-CE4F12667E3C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21D84F05-84CC-6085-C7FA-C190802676B9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" name="Inhaltsplatzhalter 3">
            <a:extLst>
              <a:ext uri="{FF2B5EF4-FFF2-40B4-BE49-F238E27FC236}">
                <a16:creationId xmlns:a16="http://schemas.microsoft.com/office/drawing/2014/main" id="{E5A573D1-2C4F-FCCF-5CF2-44C2B99B5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3393" y="3809816"/>
            <a:ext cx="14345300" cy="5695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F2B93A3-FF0F-63CD-29A2-6B4FC53D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4817" y="4487142"/>
            <a:ext cx="12424856" cy="3470031"/>
          </a:xfrm>
          <a:prstGeom prst="rect">
            <a:avLst/>
          </a:prstGeom>
        </p:spPr>
      </p:pic>
      <p:sp>
        <p:nvSpPr>
          <p:cNvPr id="19" name="Abgerundetes Rechteck 5">
            <a:extLst>
              <a:ext uri="{FF2B5EF4-FFF2-40B4-BE49-F238E27FC236}">
                <a16:creationId xmlns:a16="http://schemas.microsoft.com/office/drawing/2014/main" id="{156AFC41-E030-A47A-2D76-0A07F1AC403C}"/>
              </a:ext>
            </a:extLst>
          </p:cNvPr>
          <p:cNvSpPr/>
          <p:nvPr/>
        </p:nvSpPr>
        <p:spPr>
          <a:xfrm>
            <a:off x="7348526" y="4560366"/>
            <a:ext cx="2182736" cy="618438"/>
          </a:xfrm>
          <a:prstGeom prst="roundRect">
            <a:avLst/>
          </a:prstGeom>
          <a:noFill/>
          <a:ln>
            <a:solidFill>
              <a:srgbClr val="034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C4C3A90-4432-A174-A1A6-9359172F4A2F}"/>
              </a:ext>
            </a:extLst>
          </p:cNvPr>
          <p:cNvSpPr/>
          <p:nvPr/>
        </p:nvSpPr>
        <p:spPr>
          <a:xfrm>
            <a:off x="17110438" y="8673625"/>
            <a:ext cx="1915159" cy="56028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1" name="Abgerundetes Rechteck 5">
            <a:extLst>
              <a:ext uri="{FF2B5EF4-FFF2-40B4-BE49-F238E27FC236}">
                <a16:creationId xmlns:a16="http://schemas.microsoft.com/office/drawing/2014/main" id="{37B99A94-2EF3-DD9B-E87F-F86F5180ECEA}"/>
              </a:ext>
            </a:extLst>
          </p:cNvPr>
          <p:cNvSpPr/>
          <p:nvPr/>
        </p:nvSpPr>
        <p:spPr>
          <a:xfrm>
            <a:off x="2385788" y="6840416"/>
            <a:ext cx="2182736" cy="618438"/>
          </a:xfrm>
          <a:prstGeom prst="roundRect">
            <a:avLst/>
          </a:prstGeom>
          <a:noFill/>
          <a:ln>
            <a:solidFill>
              <a:srgbClr val="034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  <p:sp>
        <p:nvSpPr>
          <p:cNvPr id="22" name="Analyse">
            <a:extLst>
              <a:ext uri="{FF2B5EF4-FFF2-40B4-BE49-F238E27FC236}">
                <a16:creationId xmlns:a16="http://schemas.microsoft.com/office/drawing/2014/main" id="{2E77CAF5-A3E5-E3EF-DC77-56FEFD8A4537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34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3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4" name="Kreis"/>
          <p:cNvSpPr/>
          <p:nvPr/>
        </p:nvSpPr>
        <p:spPr>
          <a:xfrm>
            <a:off x="21789597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5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6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7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8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9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690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692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693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694" name="Fazit + Ausblick"/>
          <p:cNvSpPr/>
          <p:nvPr/>
        </p:nvSpPr>
        <p:spPr>
          <a:xfrm>
            <a:off x="19831082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Fazit</a:t>
            </a:r>
            <a:r>
              <a:rPr dirty="0"/>
              <a:t> + </a:t>
            </a:r>
            <a:r>
              <a:rPr dirty="0" err="1"/>
              <a:t>Ausblick</a:t>
            </a:r>
            <a:endParaRPr dirty="0"/>
          </a:p>
        </p:txBody>
      </p:sp>
      <p:sp>
        <p:nvSpPr>
          <p:cNvPr id="695" name="Kreis"/>
          <p:cNvSpPr/>
          <p:nvPr/>
        </p:nvSpPr>
        <p:spPr>
          <a:xfrm>
            <a:off x="17898271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96" name="Fazit + Ausblick"/>
          <p:cNvSpPr txBox="1"/>
          <p:nvPr/>
        </p:nvSpPr>
        <p:spPr>
          <a:xfrm>
            <a:off x="6559270" y="3936888"/>
            <a:ext cx="11265460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t>Fazit + Ausblick</a:t>
            </a:r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7E7D1CF5-EE75-D95F-73B2-1CD7C8B8721A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0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01" name="Kreis"/>
          <p:cNvSpPr/>
          <p:nvPr/>
        </p:nvSpPr>
        <p:spPr>
          <a:xfrm>
            <a:off x="21789597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2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3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4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5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6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707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709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710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711" name="Fazit + Ausblick"/>
          <p:cNvSpPr/>
          <p:nvPr/>
        </p:nvSpPr>
        <p:spPr>
          <a:xfrm>
            <a:off x="19831082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Fazit</a:t>
            </a:r>
            <a:r>
              <a:rPr dirty="0"/>
              <a:t> + </a:t>
            </a:r>
            <a:r>
              <a:rPr dirty="0" err="1"/>
              <a:t>Ausblick</a:t>
            </a:r>
            <a:endParaRPr dirty="0"/>
          </a:p>
        </p:txBody>
      </p:sp>
      <p:sp>
        <p:nvSpPr>
          <p:cNvPr id="712" name="Kreis"/>
          <p:cNvSpPr/>
          <p:nvPr/>
        </p:nvSpPr>
        <p:spPr>
          <a:xfrm>
            <a:off x="17898271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3" name="Abgleich"/>
          <p:cNvSpPr txBox="1"/>
          <p:nvPr/>
        </p:nvSpPr>
        <p:spPr>
          <a:xfrm>
            <a:off x="1778000" y="2215219"/>
            <a:ext cx="3867963" cy="12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600"/>
            </a:lvl1pPr>
          </a:lstStyle>
          <a:p>
            <a:r>
              <a:t>Abgleich</a:t>
            </a:r>
          </a:p>
        </p:txBody>
      </p:sp>
      <p:pic>
        <p:nvPicPr>
          <p:cNvPr id="714" name="IMG_5824.jpeg" descr="IMG_5824.jpe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16648" y="4255775"/>
            <a:ext cx="13060364" cy="6356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8" y="0"/>
                </a:moveTo>
                <a:cubicBezTo>
                  <a:pt x="1193" y="0"/>
                  <a:pt x="895" y="0"/>
                  <a:pt x="697" y="170"/>
                </a:cubicBezTo>
                <a:cubicBezTo>
                  <a:pt x="411" y="384"/>
                  <a:pt x="187" y="845"/>
                  <a:pt x="83" y="1432"/>
                </a:cubicBezTo>
                <a:cubicBezTo>
                  <a:pt x="0" y="1839"/>
                  <a:pt x="0" y="2451"/>
                  <a:pt x="0" y="3469"/>
                </a:cubicBezTo>
                <a:lnTo>
                  <a:pt x="0" y="18131"/>
                </a:lnTo>
                <a:cubicBezTo>
                  <a:pt x="0" y="19149"/>
                  <a:pt x="0" y="19759"/>
                  <a:pt x="83" y="20166"/>
                </a:cubicBezTo>
                <a:cubicBezTo>
                  <a:pt x="187" y="20753"/>
                  <a:pt x="411" y="21216"/>
                  <a:pt x="697" y="21430"/>
                </a:cubicBezTo>
                <a:cubicBezTo>
                  <a:pt x="895" y="21600"/>
                  <a:pt x="1193" y="21600"/>
                  <a:pt x="1688" y="21600"/>
                </a:cubicBezTo>
                <a:lnTo>
                  <a:pt x="19912" y="21600"/>
                </a:lnTo>
                <a:cubicBezTo>
                  <a:pt x="20407" y="21600"/>
                  <a:pt x="20705" y="21600"/>
                  <a:pt x="20903" y="21430"/>
                </a:cubicBezTo>
                <a:cubicBezTo>
                  <a:pt x="21189" y="21216"/>
                  <a:pt x="21413" y="20753"/>
                  <a:pt x="21517" y="20166"/>
                </a:cubicBezTo>
                <a:cubicBezTo>
                  <a:pt x="21600" y="19759"/>
                  <a:pt x="21600" y="19149"/>
                  <a:pt x="21600" y="18131"/>
                </a:cubicBezTo>
                <a:lnTo>
                  <a:pt x="21600" y="3469"/>
                </a:lnTo>
                <a:cubicBezTo>
                  <a:pt x="21600" y="2451"/>
                  <a:pt x="21600" y="1839"/>
                  <a:pt x="21517" y="1432"/>
                </a:cubicBezTo>
                <a:cubicBezTo>
                  <a:pt x="21413" y="845"/>
                  <a:pt x="21189" y="384"/>
                  <a:pt x="20903" y="170"/>
                </a:cubicBezTo>
                <a:cubicBezTo>
                  <a:pt x="20705" y="0"/>
                  <a:pt x="20407" y="0"/>
                  <a:pt x="19912" y="0"/>
                </a:cubicBezTo>
                <a:lnTo>
                  <a:pt x="168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Analyse">
            <a:extLst>
              <a:ext uri="{FF2B5EF4-FFF2-40B4-BE49-F238E27FC236}">
                <a16:creationId xmlns:a16="http://schemas.microsoft.com/office/drawing/2014/main" id="{60EDF35B-A7DE-7837-F7D4-CA47CDCCA282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0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21" name="Kreis"/>
          <p:cNvSpPr/>
          <p:nvPr/>
        </p:nvSpPr>
        <p:spPr>
          <a:xfrm>
            <a:off x="21789597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2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3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4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5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6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727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729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730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732" name="Kreis"/>
          <p:cNvSpPr/>
          <p:nvPr/>
        </p:nvSpPr>
        <p:spPr>
          <a:xfrm>
            <a:off x="17898271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3" name="Soll-Ist-Vergleich der Planung"/>
          <p:cNvSpPr txBox="1"/>
          <p:nvPr/>
        </p:nvSpPr>
        <p:spPr>
          <a:xfrm>
            <a:off x="1778000" y="2247266"/>
            <a:ext cx="12885827" cy="12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600"/>
            </a:lvl1pPr>
          </a:lstStyle>
          <a:p>
            <a:r>
              <a:t>Soll-Ist-Vergleich der Planung</a:t>
            </a:r>
          </a:p>
        </p:txBody>
      </p:sp>
      <p:graphicFrame>
        <p:nvGraphicFramePr>
          <p:cNvPr id="734" name="2D-Balkendiagramm"/>
          <p:cNvGraphicFramePr/>
          <p:nvPr>
            <p:extLst>
              <p:ext uri="{D42A27DB-BD31-4B8C-83A1-F6EECF244321}">
                <p14:modId xmlns:p14="http://schemas.microsoft.com/office/powerpoint/2010/main" val="318642814"/>
              </p:ext>
            </p:extLst>
          </p:nvPr>
        </p:nvGraphicFramePr>
        <p:xfrm>
          <a:off x="1873722" y="3663076"/>
          <a:ext cx="20929144" cy="7014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64223682-B1E3-C3ED-87A8-19514453F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19" y="7833360"/>
            <a:ext cx="8656719" cy="3608466"/>
          </a:xfrm>
          <a:prstGeom prst="rect">
            <a:avLst/>
          </a:prstGeom>
        </p:spPr>
      </p:pic>
      <p:sp>
        <p:nvSpPr>
          <p:cNvPr id="3" name="Analyse">
            <a:extLst>
              <a:ext uri="{FF2B5EF4-FFF2-40B4-BE49-F238E27FC236}">
                <a16:creationId xmlns:a16="http://schemas.microsoft.com/office/drawing/2014/main" id="{F16A09BF-2B48-6A85-3E25-0333315FFB71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  <p:sp>
        <p:nvSpPr>
          <p:cNvPr id="5" name="Fazit + Ausblick">
            <a:extLst>
              <a:ext uri="{FF2B5EF4-FFF2-40B4-BE49-F238E27FC236}">
                <a16:creationId xmlns:a16="http://schemas.microsoft.com/office/drawing/2014/main" id="{83140BB4-71B5-80C6-CA34-2D1C01C27B2F}"/>
              </a:ext>
            </a:extLst>
          </p:cNvPr>
          <p:cNvSpPr/>
          <p:nvPr/>
        </p:nvSpPr>
        <p:spPr>
          <a:xfrm>
            <a:off x="19831082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Fazit</a:t>
            </a:r>
            <a:r>
              <a:rPr dirty="0"/>
              <a:t> + </a:t>
            </a:r>
            <a:r>
              <a:rPr dirty="0" err="1"/>
              <a:t>Ausblick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66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7" name="Kreis"/>
          <p:cNvSpPr/>
          <p:nvPr/>
        </p:nvSpPr>
        <p:spPr>
          <a:xfrm>
            <a:off x="21789597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68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69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0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1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2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773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775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776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778" name="Kreis"/>
          <p:cNvSpPr/>
          <p:nvPr/>
        </p:nvSpPr>
        <p:spPr>
          <a:xfrm>
            <a:off x="17898271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9" name="Ausblick"/>
          <p:cNvSpPr txBox="1"/>
          <p:nvPr/>
        </p:nvSpPr>
        <p:spPr>
          <a:xfrm>
            <a:off x="1778000" y="2186121"/>
            <a:ext cx="3779165" cy="12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600"/>
            </a:lvl1pPr>
          </a:lstStyle>
          <a:p>
            <a:r>
              <a:rPr dirty="0" err="1"/>
              <a:t>Ausblick</a:t>
            </a:r>
            <a:endParaRPr dirty="0"/>
          </a:p>
        </p:txBody>
      </p:sp>
      <p:sp>
        <p:nvSpPr>
          <p:cNvPr id="780" name="Freiräume für neue Aufgaben"/>
          <p:cNvSpPr txBox="1"/>
          <p:nvPr/>
        </p:nvSpPr>
        <p:spPr>
          <a:xfrm>
            <a:off x="4942373" y="4550603"/>
            <a:ext cx="670102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 err="1"/>
              <a:t>Freiräume</a:t>
            </a:r>
            <a:r>
              <a:rPr dirty="0"/>
              <a:t> für </a:t>
            </a:r>
            <a:r>
              <a:rPr dirty="0" err="1"/>
              <a:t>neue</a:t>
            </a:r>
            <a:r>
              <a:rPr dirty="0"/>
              <a:t> </a:t>
            </a:r>
            <a:r>
              <a:rPr dirty="0" err="1"/>
              <a:t>Aufgaben</a:t>
            </a:r>
            <a:endParaRPr dirty="0"/>
          </a:p>
        </p:txBody>
      </p:sp>
      <p:sp>
        <p:nvSpPr>
          <p:cNvPr id="781" name="Differenzierung der Supportaufgaben"/>
          <p:cNvSpPr txBox="1"/>
          <p:nvPr/>
        </p:nvSpPr>
        <p:spPr>
          <a:xfrm>
            <a:off x="4839027" y="6066387"/>
            <a:ext cx="1470594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lang="de-DE" dirty="0"/>
              <a:t>Neue Themenfelder einfach mit in diesem Tool integriert werden</a:t>
            </a:r>
            <a:endParaRPr dirty="0"/>
          </a:p>
        </p:txBody>
      </p:sp>
      <p:sp>
        <p:nvSpPr>
          <p:cNvPr id="782" name="Kürzere Bearbeitungszeiten"/>
          <p:cNvSpPr txBox="1"/>
          <p:nvPr/>
        </p:nvSpPr>
        <p:spPr>
          <a:xfrm>
            <a:off x="9331996" y="7996215"/>
            <a:ext cx="63601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 err="1"/>
              <a:t>Kürzere</a:t>
            </a:r>
            <a:r>
              <a:rPr dirty="0"/>
              <a:t> </a:t>
            </a:r>
            <a:r>
              <a:rPr dirty="0" err="1"/>
              <a:t>Bearbeitungszeiten</a:t>
            </a:r>
            <a:endParaRPr dirty="0"/>
          </a:p>
        </p:txBody>
      </p:sp>
      <p:sp>
        <p:nvSpPr>
          <p:cNvPr id="783" name="Mehr Kundenzufriedenheit"/>
          <p:cNvSpPr txBox="1"/>
          <p:nvPr/>
        </p:nvSpPr>
        <p:spPr>
          <a:xfrm>
            <a:off x="13149473" y="4852872"/>
            <a:ext cx="67791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Mehr </a:t>
            </a:r>
            <a:r>
              <a:rPr lang="de-DE" dirty="0"/>
              <a:t>Mitarbeiter</a:t>
            </a:r>
            <a:r>
              <a:rPr dirty="0" err="1"/>
              <a:t>zufriedenheit</a:t>
            </a:r>
            <a:endParaRPr dirty="0"/>
          </a:p>
        </p:txBody>
      </p:sp>
      <p:sp>
        <p:nvSpPr>
          <p:cNvPr id="784" name="Qualitätsversprechen"/>
          <p:cNvSpPr txBox="1"/>
          <p:nvPr/>
        </p:nvSpPr>
        <p:spPr>
          <a:xfrm>
            <a:off x="4979909" y="7195969"/>
            <a:ext cx="492252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 err="1"/>
              <a:t>Qualitätsversprechen</a:t>
            </a:r>
            <a:endParaRPr dirty="0"/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65839C8F-ECDB-8A54-500F-B07778B0B0CB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  <p:sp>
        <p:nvSpPr>
          <p:cNvPr id="3" name="Fazit + Ausblick">
            <a:extLst>
              <a:ext uri="{FF2B5EF4-FFF2-40B4-BE49-F238E27FC236}">
                <a16:creationId xmlns:a16="http://schemas.microsoft.com/office/drawing/2014/main" id="{539CCA4C-4665-8421-B4E3-FEF493880635}"/>
              </a:ext>
            </a:extLst>
          </p:cNvPr>
          <p:cNvSpPr/>
          <p:nvPr/>
        </p:nvSpPr>
        <p:spPr>
          <a:xfrm>
            <a:off x="19831082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Fazit</a:t>
            </a:r>
            <a:r>
              <a:rPr dirty="0"/>
              <a:t> + </a:t>
            </a:r>
            <a:r>
              <a:rPr dirty="0" err="1"/>
              <a:t>Ausblick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 animBg="1"/>
      <p:bldP spid="781" grpId="0" animBg="1"/>
      <p:bldP spid="782" grpId="0" animBg="1"/>
      <p:bldP spid="783" grpId="0" animBg="1"/>
      <p:bldP spid="78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Rechteck"/>
          <p:cNvSpPr/>
          <p:nvPr/>
        </p:nvSpPr>
        <p:spPr>
          <a:xfrm>
            <a:off x="1483699" y="32937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1" name="Rechteck"/>
          <p:cNvSpPr/>
          <p:nvPr/>
        </p:nvSpPr>
        <p:spPr>
          <a:xfrm>
            <a:off x="1483699" y="63404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2" name="Quellennachweis"/>
          <p:cNvSpPr txBox="1"/>
          <p:nvPr/>
        </p:nvSpPr>
        <p:spPr>
          <a:xfrm>
            <a:off x="1556713" y="1640861"/>
            <a:ext cx="4742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Quellennachweis</a:t>
            </a:r>
          </a:p>
        </p:txBody>
      </p:sp>
      <p:sp>
        <p:nvSpPr>
          <p:cNvPr id="793" name="https://pixabay.com/de/photos/claas-lexion-mähdrescher-ernte-2147239/"/>
          <p:cNvSpPr txBox="1"/>
          <p:nvPr/>
        </p:nvSpPr>
        <p:spPr>
          <a:xfrm>
            <a:off x="9054226" y="41955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https://nicelocal.com.de/kassel/education/gfn_gmbh/</a:t>
            </a:r>
            <a:endParaRPr dirty="0"/>
          </a:p>
        </p:txBody>
      </p:sp>
      <p:sp>
        <p:nvSpPr>
          <p:cNvPr id="794" name="https://pixabay.com/de/photos/finanzbuchhaltung-buchhaltung-1428230/"/>
          <p:cNvSpPr txBox="1"/>
          <p:nvPr/>
        </p:nvSpPr>
        <p:spPr>
          <a:xfrm>
            <a:off x="9054226" y="102889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https://www.flaticon.com/de/kostenloses-icon/datenverarbeitung_1925166</a:t>
            </a:r>
            <a:endParaRPr dirty="0"/>
          </a:p>
        </p:txBody>
      </p:sp>
      <p:sp>
        <p:nvSpPr>
          <p:cNvPr id="795" name="https://pixabay.com/de/photos/transformation-digital-3746921/"/>
          <p:cNvSpPr txBox="1"/>
          <p:nvPr/>
        </p:nvSpPr>
        <p:spPr>
          <a:xfrm>
            <a:off x="9054226" y="72422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https://de.wikipedia.org/wiki/St%C3%A4ndehaus_(Kassel)</a:t>
            </a:r>
            <a:endParaRPr dirty="0"/>
          </a:p>
        </p:txBody>
      </p:sp>
      <p:pic>
        <p:nvPicPr>
          <p:cNvPr id="796" name="claas-2147239_192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168" y="3418779"/>
            <a:ext cx="3695281" cy="2764041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Rechteck"/>
          <p:cNvSpPr/>
          <p:nvPr/>
        </p:nvSpPr>
        <p:spPr>
          <a:xfrm>
            <a:off x="1483699" y="9387118"/>
            <a:ext cx="5905803" cy="3014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99" name="ledger-1428230_192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3" y="9769810"/>
            <a:ext cx="3997831" cy="2631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ledger-1428230_1920.jpg">
            <a:extLst>
              <a:ext uri="{FF2B5EF4-FFF2-40B4-BE49-F238E27FC236}">
                <a16:creationId xmlns:a16="http://schemas.microsoft.com/office/drawing/2014/main" id="{5B62D712-10D8-1DDC-71F2-C575F7BE6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2" y="6600630"/>
            <a:ext cx="3997831" cy="2493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740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Rechteck"/>
          <p:cNvSpPr/>
          <p:nvPr/>
        </p:nvSpPr>
        <p:spPr>
          <a:xfrm>
            <a:off x="1483699" y="32937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1" name="Rechteck"/>
          <p:cNvSpPr/>
          <p:nvPr/>
        </p:nvSpPr>
        <p:spPr>
          <a:xfrm>
            <a:off x="1483699" y="63404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2" name="Quellennachweis"/>
          <p:cNvSpPr txBox="1"/>
          <p:nvPr/>
        </p:nvSpPr>
        <p:spPr>
          <a:xfrm>
            <a:off x="1556713" y="1640861"/>
            <a:ext cx="4742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Quellennachweis</a:t>
            </a:r>
          </a:p>
        </p:txBody>
      </p:sp>
      <p:sp>
        <p:nvSpPr>
          <p:cNvPr id="793" name="https://pixabay.com/de/photos/claas-lexion-mähdrescher-ernte-2147239/"/>
          <p:cNvSpPr txBox="1"/>
          <p:nvPr/>
        </p:nvSpPr>
        <p:spPr>
          <a:xfrm>
            <a:off x="9054226" y="41955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https://www.flaticon.com/de/kostenloses-icon/sachbearbeiter_6009105</a:t>
            </a:r>
            <a:endParaRPr dirty="0"/>
          </a:p>
        </p:txBody>
      </p:sp>
      <p:sp>
        <p:nvSpPr>
          <p:cNvPr id="794" name="https://pixabay.com/de/photos/finanzbuchhaltung-buchhaltung-1428230/"/>
          <p:cNvSpPr txBox="1"/>
          <p:nvPr/>
        </p:nvSpPr>
        <p:spPr>
          <a:xfrm>
            <a:off x="9054226" y="102889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https://www.flaticon.com/de/kostenloses-icon/datenverarbeitung_1925166</a:t>
            </a:r>
            <a:endParaRPr dirty="0"/>
          </a:p>
        </p:txBody>
      </p:sp>
      <p:sp>
        <p:nvSpPr>
          <p:cNvPr id="795" name="https://pixabay.com/de/photos/transformation-digital-3746921/"/>
          <p:cNvSpPr txBox="1"/>
          <p:nvPr/>
        </p:nvSpPr>
        <p:spPr>
          <a:xfrm>
            <a:off x="9054226" y="72422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https://www.flaticon.com/de/kostenloses-icon/daten_2278931</a:t>
            </a:r>
            <a:endParaRPr dirty="0"/>
          </a:p>
        </p:txBody>
      </p:sp>
      <p:pic>
        <p:nvPicPr>
          <p:cNvPr id="796" name="claas-214723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3" y="3418779"/>
            <a:ext cx="3997831" cy="2764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transformation-3746921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3" y="6652260"/>
            <a:ext cx="3997831" cy="2354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78" y="21600"/>
                </a:moveTo>
                <a:lnTo>
                  <a:pt x="0" y="0"/>
                </a:lnTo>
                <a:lnTo>
                  <a:pt x="21600" y="0"/>
                </a:lnTo>
                <a:lnTo>
                  <a:pt x="19120" y="21600"/>
                </a:lnTo>
                <a:lnTo>
                  <a:pt x="2478" y="2160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98" name="Rechteck"/>
          <p:cNvSpPr/>
          <p:nvPr/>
        </p:nvSpPr>
        <p:spPr>
          <a:xfrm>
            <a:off x="1483699" y="9387118"/>
            <a:ext cx="5905803" cy="3014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99" name="ledger-1428230_19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3" y="9565753"/>
            <a:ext cx="3997831" cy="2656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Rechteck"/>
          <p:cNvSpPr/>
          <p:nvPr/>
        </p:nvSpPr>
        <p:spPr>
          <a:xfrm>
            <a:off x="1483699" y="32937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2" name="Rechteck"/>
          <p:cNvSpPr/>
          <p:nvPr/>
        </p:nvSpPr>
        <p:spPr>
          <a:xfrm>
            <a:off x="1483699" y="9387118"/>
            <a:ext cx="5905803" cy="3014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803" name="mailbox-1856122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785" y="6521690"/>
            <a:ext cx="4135922" cy="2651618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Quellennachweis"/>
          <p:cNvSpPr txBox="1"/>
          <p:nvPr/>
        </p:nvSpPr>
        <p:spPr>
          <a:xfrm>
            <a:off x="1556713" y="1640861"/>
            <a:ext cx="4742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Quellennachweis</a:t>
            </a:r>
          </a:p>
        </p:txBody>
      </p:sp>
      <p:sp>
        <p:nvSpPr>
          <p:cNvPr id="805" name="https://pixabay.com/de/photos/geschäft-büro-fortbildung-problem-3694993/"/>
          <p:cNvSpPr txBox="1"/>
          <p:nvPr/>
        </p:nvSpPr>
        <p:spPr>
          <a:xfrm>
            <a:off x="9054226" y="41955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https://www.flaticon.com/de/kostenloses-icon/datenbank_8637124</a:t>
            </a:r>
            <a:endParaRPr dirty="0"/>
          </a:p>
        </p:txBody>
      </p:sp>
      <p:sp>
        <p:nvSpPr>
          <p:cNvPr id="806" name="https://pixabay.com/de/photos/geldscheine-euro-banknoten-geld-1463132/"/>
          <p:cNvSpPr txBox="1"/>
          <p:nvPr/>
        </p:nvSpPr>
        <p:spPr>
          <a:xfrm>
            <a:off x="9054226" y="102889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https://www.flaticon.com/de/kostenloses-icon/system_2289372</a:t>
            </a:r>
            <a:endParaRPr dirty="0"/>
          </a:p>
        </p:txBody>
      </p:sp>
      <p:sp>
        <p:nvSpPr>
          <p:cNvPr id="807" name="https://pixabay.com/de/photos/briefkasten-post-postkasten-briefe-1856122/"/>
          <p:cNvSpPr txBox="1"/>
          <p:nvPr/>
        </p:nvSpPr>
        <p:spPr>
          <a:xfrm>
            <a:off x="9054226" y="72422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https://www.flaticon.com/de/kostenloses-icon/anwendung_5044729</a:t>
            </a:r>
            <a:endParaRPr dirty="0"/>
          </a:p>
        </p:txBody>
      </p:sp>
      <p:pic>
        <p:nvPicPr>
          <p:cNvPr id="808" name="business-3694993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785" y="3183637"/>
            <a:ext cx="4369954" cy="2919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bank-note-1463132_19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785" y="9497199"/>
            <a:ext cx="413592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hteck"/>
          <p:cNvSpPr/>
          <p:nvPr/>
        </p:nvSpPr>
        <p:spPr>
          <a:xfrm>
            <a:off x="1483699" y="32937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34" name="Rechteck"/>
          <p:cNvSpPr/>
          <p:nvPr/>
        </p:nvSpPr>
        <p:spPr>
          <a:xfrm>
            <a:off x="1483699" y="9387118"/>
            <a:ext cx="5905803" cy="3014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35" name="Rechteck"/>
          <p:cNvSpPr/>
          <p:nvPr/>
        </p:nvSpPr>
        <p:spPr>
          <a:xfrm>
            <a:off x="1483699" y="63404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36" name="Quellennachweis"/>
          <p:cNvSpPr txBox="1"/>
          <p:nvPr/>
        </p:nvSpPr>
        <p:spPr>
          <a:xfrm>
            <a:off x="1556713" y="1640861"/>
            <a:ext cx="4742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Quellennachweis</a:t>
            </a:r>
          </a:p>
        </p:txBody>
      </p:sp>
      <p:sp>
        <p:nvSpPr>
          <p:cNvPr id="837" name="Erstellt mit draw.io"/>
          <p:cNvSpPr txBox="1"/>
          <p:nvPr/>
        </p:nvSpPr>
        <p:spPr>
          <a:xfrm>
            <a:off x="9054226" y="4483349"/>
            <a:ext cx="1000013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t>Erstellt mit </a:t>
            </a:r>
            <a:r>
              <a:rPr u="sng">
                <a:hlinkClick r:id="rId2"/>
              </a:rPr>
              <a:t>draw.io</a:t>
            </a:r>
          </a:p>
        </p:txBody>
      </p:sp>
      <p:pic>
        <p:nvPicPr>
          <p:cNvPr id="838" name="Klassendiagram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180" y="6340418"/>
            <a:ext cx="3716528" cy="3014162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Erstellt mit draw.io"/>
          <p:cNvSpPr txBox="1"/>
          <p:nvPr/>
        </p:nvSpPr>
        <p:spPr>
          <a:xfrm>
            <a:off x="8985646" y="7530050"/>
            <a:ext cx="1000013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rPr dirty="0" err="1"/>
              <a:t>Erstellt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u="sng" dirty="0">
                <a:hlinkClick r:id="rId2"/>
              </a:rPr>
              <a:t>draw.io</a:t>
            </a:r>
          </a:p>
        </p:txBody>
      </p:sp>
      <p:pic>
        <p:nvPicPr>
          <p:cNvPr id="840" name="Ablaufdiagramm_NE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6831" y="3648435"/>
            <a:ext cx="5539539" cy="2304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blaufdiagramm_NEU.PNG">
            <a:extLst>
              <a:ext uri="{FF2B5EF4-FFF2-40B4-BE49-F238E27FC236}">
                <a16:creationId xmlns:a16="http://schemas.microsoft.com/office/drawing/2014/main" id="{29F0F9F6-0338-53DD-1C29-2E3B466B0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180" y="9646141"/>
            <a:ext cx="3716527" cy="27551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Erstellt mit draw.io">
            <a:extLst>
              <a:ext uri="{FF2B5EF4-FFF2-40B4-BE49-F238E27FC236}">
                <a16:creationId xmlns:a16="http://schemas.microsoft.com/office/drawing/2014/main" id="{4E3FAF47-9351-50C3-E4DB-247DE70819EA}"/>
              </a:ext>
            </a:extLst>
          </p:cNvPr>
          <p:cNvSpPr txBox="1"/>
          <p:nvPr/>
        </p:nvSpPr>
        <p:spPr>
          <a:xfrm>
            <a:off x="8932306" y="10494230"/>
            <a:ext cx="1000013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rPr dirty="0" err="1"/>
              <a:t>Erstellt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u="sng" dirty="0">
                <a:hlinkClick r:id="rId2"/>
              </a:rPr>
              <a:t>draw.io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2E4714-BABF-24BD-5221-E7B4D813EA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1441827"/>
          </a:xfrm>
          <a:prstGeom prst="rect">
            <a:avLst/>
          </a:prstGeom>
        </p:spPr>
      </p:pic>
      <p:sp>
        <p:nvSpPr>
          <p:cNvPr id="182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3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" name="Kreis"/>
          <p:cNvSpPr/>
          <p:nvPr/>
        </p:nvSpPr>
        <p:spPr>
          <a:xfrm>
            <a:off x="1542068" y="130515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Kreis"/>
          <p:cNvSpPr/>
          <p:nvPr/>
        </p:nvSpPr>
        <p:spPr>
          <a:xfrm>
            <a:off x="5700926" y="13135523"/>
            <a:ext cx="257952" cy="2579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Vorstellung"/>
          <p:cNvSpPr/>
          <p:nvPr/>
        </p:nvSpPr>
        <p:spPr>
          <a:xfrm>
            <a:off x="715306" y="12065087"/>
            <a:ext cx="291013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90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92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93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94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95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Analyse">
            <a:extLst>
              <a:ext uri="{FF2B5EF4-FFF2-40B4-BE49-F238E27FC236}">
                <a16:creationId xmlns:a16="http://schemas.microsoft.com/office/drawing/2014/main" id="{466464EA-F751-6852-A0B4-CBE2BABA8147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  <p:pic>
        <p:nvPicPr>
          <p:cNvPr id="4" name="Grafik 3" descr="Ein Bild, das Menschliches Gesicht, Person, Bart, Mann enthält.">
            <a:extLst>
              <a:ext uri="{FF2B5EF4-FFF2-40B4-BE49-F238E27FC236}">
                <a16:creationId xmlns:a16="http://schemas.microsoft.com/office/drawing/2014/main" id="{E9D30029-FDAE-2FB0-03C5-71C2508054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089" y="-182880"/>
            <a:ext cx="5925908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700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Himmel, Baum, Wolke enthält.&#10;&#10;Automatisch generierte Beschreibung">
            <a:extLst>
              <a:ext uri="{FF2B5EF4-FFF2-40B4-BE49-F238E27FC236}">
                <a16:creationId xmlns:a16="http://schemas.microsoft.com/office/drawing/2014/main" id="{8D5A883D-5F73-11E7-8A58-3FFE1124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" y="0"/>
            <a:ext cx="24383302" cy="11441827"/>
          </a:xfrm>
          <a:prstGeom prst="rect">
            <a:avLst/>
          </a:prstGeom>
        </p:spPr>
      </p:pic>
      <p:sp>
        <p:nvSpPr>
          <p:cNvPr id="221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2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3" name="Kreis"/>
          <p:cNvSpPr/>
          <p:nvPr/>
        </p:nvSpPr>
        <p:spPr>
          <a:xfrm>
            <a:off x="1542068" y="130515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4" name="Kreis"/>
          <p:cNvSpPr/>
          <p:nvPr/>
        </p:nvSpPr>
        <p:spPr>
          <a:xfrm>
            <a:off x="5700926" y="13135523"/>
            <a:ext cx="257952" cy="2579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5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6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Vorstellung"/>
          <p:cNvSpPr/>
          <p:nvPr/>
        </p:nvSpPr>
        <p:spPr>
          <a:xfrm>
            <a:off x="715306" y="12065087"/>
            <a:ext cx="291013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29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31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32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33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34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CA852F0-E8BE-EB3B-9357-2AD01E916430}"/>
              </a:ext>
            </a:extLst>
          </p:cNvPr>
          <p:cNvSpPr/>
          <p:nvPr/>
        </p:nvSpPr>
        <p:spPr>
          <a:xfrm>
            <a:off x="-92330" y="0"/>
            <a:ext cx="24476330" cy="1668651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0000" dirty="0">
                <a:solidFill>
                  <a:srgbClr val="17356C"/>
                </a:solidFill>
                <a:latin typeface="Arial Black" panose="020B0A04020102020204" pitchFamily="34" charset="0"/>
              </a:rPr>
              <a:t>GFN </a:t>
            </a:r>
            <a:r>
              <a:rPr lang="de-DE" sz="10000" kern="1200" dirty="0">
                <a:solidFill>
                  <a:srgbClr val="17356C"/>
                </a:solidFill>
                <a:latin typeface="Arial Black" panose="020B0A04020102020204" pitchFamily="34" charset="0"/>
              </a:rPr>
              <a:t>Unternehmen</a:t>
            </a:r>
          </a:p>
        </p:txBody>
      </p:sp>
      <p:sp>
        <p:nvSpPr>
          <p:cNvPr id="18" name="Analyse">
            <a:extLst>
              <a:ext uri="{FF2B5EF4-FFF2-40B4-BE49-F238E27FC236}">
                <a16:creationId xmlns:a16="http://schemas.microsoft.com/office/drawing/2014/main" id="{6CD9D756-96C3-3152-96DB-94BD54C9346D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79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2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3" name="Kreis"/>
          <p:cNvSpPr/>
          <p:nvPr/>
        </p:nvSpPr>
        <p:spPr>
          <a:xfrm>
            <a:off x="1542068" y="130515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4" name="Kreis"/>
          <p:cNvSpPr/>
          <p:nvPr/>
        </p:nvSpPr>
        <p:spPr>
          <a:xfrm>
            <a:off x="5700926" y="13135523"/>
            <a:ext cx="257952" cy="2579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5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6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Vorstellung"/>
          <p:cNvSpPr/>
          <p:nvPr/>
        </p:nvSpPr>
        <p:spPr>
          <a:xfrm>
            <a:off x="715306" y="12065087"/>
            <a:ext cx="291013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29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31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32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33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34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8" name="Linie"/>
          <p:cNvSpPr/>
          <p:nvPr/>
        </p:nvSpPr>
        <p:spPr>
          <a:xfrm>
            <a:off x="4604435" y="3976725"/>
            <a:ext cx="19176813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" name="Grafik 3" descr="Ein Bild, das draußen, Gebäude, Fenster, Himmel enthält.&#10;&#10;Automatisch generierte Beschreibung">
            <a:extLst>
              <a:ext uri="{FF2B5EF4-FFF2-40B4-BE49-F238E27FC236}">
                <a16:creationId xmlns:a16="http://schemas.microsoft.com/office/drawing/2014/main" id="{C9AEF2EE-4BC0-9FB3-917D-455CA0C08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" y="0"/>
            <a:ext cx="24383302" cy="114418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CA852F0-E8BE-EB3B-9357-2AD01E916430}"/>
              </a:ext>
            </a:extLst>
          </p:cNvPr>
          <p:cNvSpPr/>
          <p:nvPr/>
        </p:nvSpPr>
        <p:spPr>
          <a:xfrm>
            <a:off x="-1645920" y="0"/>
            <a:ext cx="26029920" cy="1668651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0000" dirty="0">
                <a:solidFill>
                  <a:srgbClr val="17356C"/>
                </a:solidFill>
                <a:latin typeface="Arial Black" panose="020B0A04020102020204" pitchFamily="34" charset="0"/>
              </a:rPr>
              <a:t>LWV </a:t>
            </a:r>
            <a:r>
              <a:rPr lang="de-DE" sz="10000" kern="1200" dirty="0">
                <a:solidFill>
                  <a:srgbClr val="17356C"/>
                </a:solidFill>
                <a:latin typeface="Arial Black" panose="020B0A04020102020204" pitchFamily="34" charset="0"/>
              </a:rPr>
              <a:t>Unternehmen</a:t>
            </a:r>
          </a:p>
        </p:txBody>
      </p:sp>
      <p:sp>
        <p:nvSpPr>
          <p:cNvPr id="3" name="Analyse">
            <a:extLst>
              <a:ext uri="{FF2B5EF4-FFF2-40B4-BE49-F238E27FC236}">
                <a16:creationId xmlns:a16="http://schemas.microsoft.com/office/drawing/2014/main" id="{D6F03293-744E-933B-682F-E52CB496B5BF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63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contact-2794680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3283" y="2925601"/>
            <a:ext cx="7290910" cy="72909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7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8" name="Kreis"/>
          <p:cNvSpPr/>
          <p:nvPr/>
        </p:nvSpPr>
        <p:spPr>
          <a:xfrm>
            <a:off x="564237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9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0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1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3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74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76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77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pic>
        <p:nvPicPr>
          <p:cNvPr id="278" name="Linie Form" descr="Linie Form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14952218" y="4387373"/>
            <a:ext cx="1802635" cy="3315280"/>
          </a:xfrm>
          <a:prstGeom prst="rect">
            <a:avLst/>
          </a:prstGeom>
        </p:spPr>
      </p:pic>
      <p:sp>
        <p:nvSpPr>
          <p:cNvPr id="280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81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2" name="mailbox-1856122_1920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3111" y="2925601"/>
            <a:ext cx="7036971" cy="7465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6" y="0"/>
                </a:moveTo>
                <a:cubicBezTo>
                  <a:pt x="301" y="0"/>
                  <a:pt x="226" y="0"/>
                  <a:pt x="176" y="79"/>
                </a:cubicBezTo>
                <a:cubicBezTo>
                  <a:pt x="104" y="177"/>
                  <a:pt x="47" y="390"/>
                  <a:pt x="21" y="661"/>
                </a:cubicBezTo>
                <a:cubicBezTo>
                  <a:pt x="0" y="848"/>
                  <a:pt x="0" y="1129"/>
                  <a:pt x="0" y="1598"/>
                </a:cubicBezTo>
                <a:lnTo>
                  <a:pt x="0" y="20002"/>
                </a:lnTo>
                <a:cubicBezTo>
                  <a:pt x="0" y="20471"/>
                  <a:pt x="0" y="20752"/>
                  <a:pt x="21" y="20939"/>
                </a:cubicBezTo>
                <a:cubicBezTo>
                  <a:pt x="47" y="21210"/>
                  <a:pt x="104" y="21423"/>
                  <a:pt x="176" y="21521"/>
                </a:cubicBezTo>
                <a:cubicBezTo>
                  <a:pt x="226" y="21600"/>
                  <a:pt x="301" y="21600"/>
                  <a:pt x="426" y="21600"/>
                </a:cubicBezTo>
                <a:lnTo>
                  <a:pt x="21173" y="21600"/>
                </a:lnTo>
                <a:cubicBezTo>
                  <a:pt x="21299" y="21600"/>
                  <a:pt x="21374" y="21600"/>
                  <a:pt x="21424" y="21521"/>
                </a:cubicBezTo>
                <a:cubicBezTo>
                  <a:pt x="21496" y="21423"/>
                  <a:pt x="21553" y="21210"/>
                  <a:pt x="21579" y="20939"/>
                </a:cubicBezTo>
                <a:cubicBezTo>
                  <a:pt x="21600" y="20752"/>
                  <a:pt x="21600" y="20471"/>
                  <a:pt x="21600" y="20002"/>
                </a:cubicBezTo>
                <a:lnTo>
                  <a:pt x="21600" y="1598"/>
                </a:lnTo>
                <a:cubicBezTo>
                  <a:pt x="21600" y="1129"/>
                  <a:pt x="21600" y="848"/>
                  <a:pt x="21579" y="661"/>
                </a:cubicBezTo>
                <a:cubicBezTo>
                  <a:pt x="21553" y="390"/>
                  <a:pt x="21496" y="177"/>
                  <a:pt x="21424" y="79"/>
                </a:cubicBezTo>
                <a:cubicBezTo>
                  <a:pt x="21374" y="0"/>
                  <a:pt x="21299" y="0"/>
                  <a:pt x="21173" y="0"/>
                </a:cubicBezTo>
                <a:lnTo>
                  <a:pt x="42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Linie Form" descr="Linie Form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248114">
            <a:off x="6111309" y="4801272"/>
            <a:ext cx="2441562" cy="3381436"/>
          </a:xfrm>
          <a:prstGeom prst="rect">
            <a:avLst/>
          </a:prstGeom>
        </p:spPr>
      </p:pic>
      <p:pic>
        <p:nvPicPr>
          <p:cNvPr id="285" name="business-3694993_192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5823" y="2925601"/>
            <a:ext cx="6783576" cy="678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456" y="0"/>
                </a:moveTo>
                <a:cubicBezTo>
                  <a:pt x="322" y="0"/>
                  <a:pt x="242" y="-1"/>
                  <a:pt x="189" y="83"/>
                </a:cubicBezTo>
                <a:cubicBezTo>
                  <a:pt x="111" y="188"/>
                  <a:pt x="50" y="417"/>
                  <a:pt x="22" y="707"/>
                </a:cubicBezTo>
                <a:cubicBezTo>
                  <a:pt x="0" y="907"/>
                  <a:pt x="0" y="1208"/>
                  <a:pt x="0" y="1710"/>
                </a:cubicBezTo>
                <a:lnTo>
                  <a:pt x="0" y="19887"/>
                </a:lnTo>
                <a:cubicBezTo>
                  <a:pt x="0" y="20389"/>
                  <a:pt x="0" y="20691"/>
                  <a:pt x="22" y="20892"/>
                </a:cubicBezTo>
                <a:cubicBezTo>
                  <a:pt x="50" y="21182"/>
                  <a:pt x="111" y="21409"/>
                  <a:pt x="189" y="21514"/>
                </a:cubicBezTo>
                <a:cubicBezTo>
                  <a:pt x="242" y="21598"/>
                  <a:pt x="322" y="21599"/>
                  <a:pt x="456" y="21599"/>
                </a:cubicBezTo>
                <a:lnTo>
                  <a:pt x="21144" y="21599"/>
                </a:lnTo>
                <a:cubicBezTo>
                  <a:pt x="21278" y="21599"/>
                  <a:pt x="21358" y="21598"/>
                  <a:pt x="21411" y="21514"/>
                </a:cubicBezTo>
                <a:cubicBezTo>
                  <a:pt x="21489" y="21409"/>
                  <a:pt x="21550" y="21182"/>
                  <a:pt x="21578" y="20892"/>
                </a:cubicBezTo>
                <a:cubicBezTo>
                  <a:pt x="21600" y="20691"/>
                  <a:pt x="21600" y="20389"/>
                  <a:pt x="21600" y="19887"/>
                </a:cubicBezTo>
                <a:lnTo>
                  <a:pt x="21600" y="1710"/>
                </a:lnTo>
                <a:cubicBezTo>
                  <a:pt x="21600" y="1208"/>
                  <a:pt x="21600" y="907"/>
                  <a:pt x="21578" y="707"/>
                </a:cubicBezTo>
                <a:cubicBezTo>
                  <a:pt x="21550" y="417"/>
                  <a:pt x="21489" y="188"/>
                  <a:pt x="21411" y="83"/>
                </a:cubicBezTo>
                <a:cubicBezTo>
                  <a:pt x="21358" y="-1"/>
                  <a:pt x="21278" y="0"/>
                  <a:pt x="21144" y="0"/>
                </a:cubicBezTo>
                <a:lnTo>
                  <a:pt x="45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6" name="Linie Form" descr="Linie Form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9079">
            <a:off x="9805426" y="9258890"/>
            <a:ext cx="4671022" cy="1915242"/>
          </a:xfrm>
          <a:prstGeom prst="rect">
            <a:avLst/>
          </a:prstGeom>
        </p:spPr>
      </p:pic>
      <p:pic>
        <p:nvPicPr>
          <p:cNvPr id="289" name="Ticketsystem1unscharf.pn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3111" y="2440200"/>
            <a:ext cx="7220677" cy="722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67" y="0"/>
                </a:moveTo>
                <a:cubicBezTo>
                  <a:pt x="259" y="0"/>
                  <a:pt x="195" y="0"/>
                  <a:pt x="152" y="63"/>
                </a:cubicBezTo>
                <a:cubicBezTo>
                  <a:pt x="89" y="142"/>
                  <a:pt x="41" y="313"/>
                  <a:pt x="18" y="530"/>
                </a:cubicBezTo>
                <a:cubicBezTo>
                  <a:pt x="0" y="681"/>
                  <a:pt x="0" y="908"/>
                  <a:pt x="0" y="1285"/>
                </a:cubicBezTo>
                <a:lnTo>
                  <a:pt x="0" y="20315"/>
                </a:lnTo>
                <a:cubicBezTo>
                  <a:pt x="0" y="20692"/>
                  <a:pt x="0" y="20919"/>
                  <a:pt x="18" y="21070"/>
                </a:cubicBezTo>
                <a:cubicBezTo>
                  <a:pt x="41" y="21287"/>
                  <a:pt x="89" y="21458"/>
                  <a:pt x="152" y="21537"/>
                </a:cubicBezTo>
                <a:cubicBezTo>
                  <a:pt x="195" y="21600"/>
                  <a:pt x="259" y="21600"/>
                  <a:pt x="367" y="21600"/>
                </a:cubicBezTo>
                <a:lnTo>
                  <a:pt x="21233" y="21600"/>
                </a:lnTo>
                <a:cubicBezTo>
                  <a:pt x="21341" y="21600"/>
                  <a:pt x="21405" y="21600"/>
                  <a:pt x="21448" y="21537"/>
                </a:cubicBezTo>
                <a:cubicBezTo>
                  <a:pt x="21511" y="21458"/>
                  <a:pt x="21559" y="21287"/>
                  <a:pt x="21582" y="21070"/>
                </a:cubicBezTo>
                <a:cubicBezTo>
                  <a:pt x="21600" y="20919"/>
                  <a:pt x="21600" y="20692"/>
                  <a:pt x="21600" y="20315"/>
                </a:cubicBezTo>
                <a:lnTo>
                  <a:pt x="21600" y="1285"/>
                </a:lnTo>
                <a:cubicBezTo>
                  <a:pt x="21600" y="908"/>
                  <a:pt x="21600" y="681"/>
                  <a:pt x="21582" y="530"/>
                </a:cubicBezTo>
                <a:cubicBezTo>
                  <a:pt x="21559" y="313"/>
                  <a:pt x="21511" y="142"/>
                  <a:pt x="21448" y="63"/>
                </a:cubicBezTo>
                <a:cubicBezTo>
                  <a:pt x="21405" y="0"/>
                  <a:pt x="21341" y="0"/>
                  <a:pt x="21233" y="0"/>
                </a:cubicBezTo>
                <a:lnTo>
                  <a:pt x="36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Analyse">
            <a:extLst>
              <a:ext uri="{FF2B5EF4-FFF2-40B4-BE49-F238E27FC236}">
                <a16:creationId xmlns:a16="http://schemas.microsoft.com/office/drawing/2014/main" id="{D303C387-A08C-34BF-13A4-E1D30451D157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4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9.25926E-7 L 0.12389 -0.2725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1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65"/>
                                        </p:tgtEl>
                                      </p:cBhvr>
                                      <p:by x="31496" y="314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6504 L 0.15964 0.1821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82"/>
                                        </p:tgtEl>
                                      </p:cBhvr>
                                      <p:by x="34366" y="3436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40741E-6 L -0.13509 0.205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285"/>
                                        </p:tgtEl>
                                      </p:cBhvr>
                                      <p:by x="34886" y="348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03704E-6 L -0.15365 -0.20394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10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000" fill="hold"/>
                                        <p:tgtEl>
                                          <p:spTgt spid="289"/>
                                        </p:tgtEl>
                                      </p:cBhvr>
                                      <p:by x="33265" y="33265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7" dur="2000" fill="hold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2000" fill="hold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fill="hold">
                                          <p:stCondLst>
                                            <p:cond delay="1998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5" dur="2000" fill="hold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1998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2000" fill="hold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1" dur="1900" fill="hold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fill="hold">
                                          <p:stCondLst>
                                            <p:cond delay="1896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4" dur="2000" fill="hold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 advAuto="0"/>
      <p:bldP spid="265" grpId="1" animBg="1" advAuto="0"/>
      <p:bldP spid="265" grpId="2" animBg="1" advAuto="0"/>
      <p:bldP spid="278" grpId="0" animBg="1" advAuto="0"/>
      <p:bldP spid="278" grpId="1" animBg="1" advAuto="0"/>
      <p:bldP spid="282" grpId="0" animBg="1" advAuto="0"/>
      <p:bldP spid="282" grpId="1" animBg="1" advAuto="0"/>
      <p:bldP spid="282" grpId="2" animBg="1" advAuto="0"/>
      <p:bldP spid="283" grpId="0" animBg="1" advAuto="0"/>
      <p:bldP spid="283" grpId="1" animBg="1" advAuto="0"/>
      <p:bldP spid="285" grpId="0" animBg="1" advAuto="0"/>
      <p:bldP spid="285" grpId="1" animBg="1" advAuto="0"/>
      <p:bldP spid="285" grpId="2" animBg="1" advAuto="0"/>
      <p:bldP spid="286" grpId="0" animBg="1" advAuto="0"/>
      <p:bldP spid="286" grpId="1" animBg="1" advAuto="0"/>
      <p:bldP spid="289" grpId="0" animBg="1" advAuto="0"/>
      <p:bldP spid="289" grpId="1" animBg="1" advAuto="0"/>
      <p:bldP spid="289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9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0" name="Kreis"/>
          <p:cNvSpPr/>
          <p:nvPr/>
        </p:nvSpPr>
        <p:spPr>
          <a:xfrm>
            <a:off x="564237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1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2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3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5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56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58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59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60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61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Das Projekt"/>
          <p:cNvSpPr txBox="1"/>
          <p:nvPr/>
        </p:nvSpPr>
        <p:spPr>
          <a:xfrm>
            <a:off x="8080527" y="3936888"/>
            <a:ext cx="8222946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dirty="0"/>
              <a:t>Das </a:t>
            </a:r>
            <a:r>
              <a:rPr dirty="0" err="1"/>
              <a:t>Projekt</a:t>
            </a:r>
            <a:endParaRPr dirty="0"/>
          </a:p>
        </p:txBody>
      </p:sp>
      <p:sp>
        <p:nvSpPr>
          <p:cNvPr id="2" name="Analyse">
            <a:extLst>
              <a:ext uri="{FF2B5EF4-FFF2-40B4-BE49-F238E27FC236}">
                <a16:creationId xmlns:a16="http://schemas.microsoft.com/office/drawing/2014/main" id="{21E7E17F-4D4F-BFBE-CDBB-4024C2BC584F}"/>
              </a:ext>
            </a:extLst>
          </p:cNvPr>
          <p:cNvSpPr/>
          <p:nvPr/>
        </p:nvSpPr>
        <p:spPr>
          <a:xfrm>
            <a:off x="8155970" y="12065087"/>
            <a:ext cx="353672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Planung + Analyse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2022</Words>
  <Application>Microsoft Office PowerPoint</Application>
  <PresentationFormat>Benutzerdefiniert</PresentationFormat>
  <Paragraphs>536</Paragraphs>
  <Slides>49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7" baseType="lpstr">
      <vt:lpstr>arial</vt:lpstr>
      <vt:lpstr>Arial Black</vt:lpstr>
      <vt:lpstr>Calibri</vt:lpstr>
      <vt:lpstr>Courier</vt:lpstr>
      <vt:lpstr>Helvetica Neue</vt:lpstr>
      <vt:lpstr>Helvetica Neue Medium</vt:lpstr>
      <vt:lpstr>Source Sans Pro</vt:lpstr>
      <vt:lpstr>21_BasicWhite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Student</dc:creator>
  <cp:lastModifiedBy>Ahmad Darwish</cp:lastModifiedBy>
  <cp:revision>65</cp:revision>
  <dcterms:modified xsi:type="dcterms:W3CDTF">2024-01-25T08:44:37Z</dcterms:modified>
</cp:coreProperties>
</file>